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257" r:id="rId3"/>
    <p:sldId id="284" r:id="rId4"/>
    <p:sldId id="259" r:id="rId5"/>
    <p:sldId id="302" r:id="rId6"/>
    <p:sldId id="301" r:id="rId7"/>
    <p:sldId id="328" r:id="rId8"/>
    <p:sldId id="303" r:id="rId9"/>
    <p:sldId id="304" r:id="rId10"/>
    <p:sldId id="327" r:id="rId11"/>
    <p:sldId id="305" r:id="rId12"/>
    <p:sldId id="329" r:id="rId13"/>
    <p:sldId id="267" r:id="rId14"/>
    <p:sldId id="264" r:id="rId15"/>
    <p:sldId id="291" r:id="rId16"/>
    <p:sldId id="266" r:id="rId17"/>
    <p:sldId id="292" r:id="rId18"/>
    <p:sldId id="293" r:id="rId19"/>
    <p:sldId id="306" r:id="rId20"/>
    <p:sldId id="307" r:id="rId21"/>
    <p:sldId id="308" r:id="rId22"/>
    <p:sldId id="309" r:id="rId23"/>
    <p:sldId id="310" r:id="rId24"/>
    <p:sldId id="312" r:id="rId25"/>
    <p:sldId id="313" r:id="rId26"/>
    <p:sldId id="311" r:id="rId27"/>
    <p:sldId id="315" r:id="rId28"/>
    <p:sldId id="314" r:id="rId29"/>
    <p:sldId id="317" r:id="rId30"/>
    <p:sldId id="316" r:id="rId31"/>
    <p:sldId id="318" r:id="rId32"/>
    <p:sldId id="268" r:id="rId33"/>
    <p:sldId id="261" r:id="rId34"/>
    <p:sldId id="296" r:id="rId35"/>
    <p:sldId id="319" r:id="rId36"/>
    <p:sldId id="320" r:id="rId37"/>
    <p:sldId id="321" r:id="rId38"/>
    <p:sldId id="322" r:id="rId39"/>
    <p:sldId id="323" r:id="rId40"/>
    <p:sldId id="324" r:id="rId41"/>
    <p:sldId id="325" r:id="rId42"/>
    <p:sldId id="326" r:id="rId43"/>
    <p:sldId id="272" r:id="rId44"/>
    <p:sldId id="271" r:id="rId45"/>
    <p:sldId id="300" r:id="rId46"/>
    <p:sldId id="279" r:id="rId47"/>
    <p:sldId id="281" r:id="rId48"/>
  </p:sldIdLst>
  <p:sldSz cx="9144000" cy="5143500" type="screen16x9"/>
  <p:notesSz cx="6858000" cy="9144000"/>
  <p:custDataLst>
    <p:tags r:id="rId51"/>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3390" autoAdjust="0"/>
  </p:normalViewPr>
  <p:slideViewPr>
    <p:cSldViewPr>
      <p:cViewPr varScale="1">
        <p:scale>
          <a:sx n="155" d="100"/>
          <a:sy n="155" d="100"/>
        </p:scale>
        <p:origin x="564" y="132"/>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0"/>
    </p:cViewPr>
  </p:sorterViewPr>
  <p:notesViewPr>
    <p:cSldViewPr>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493F8-03FA-4E8E-8AC5-06E294E05CC2}" type="doc">
      <dgm:prSet loTypeId="urn:microsoft.com/office/officeart/2005/8/layout/hProcess9" loCatId="process" qsTypeId="urn:microsoft.com/office/officeart/2005/8/quickstyle/simple1" qsCatId="simple" csTypeId="urn:microsoft.com/office/officeart/2005/8/colors/colorful5" csCatId="colorful" phldr="1"/>
      <dgm:spPr/>
    </dgm:pt>
    <dgm:pt modelId="{9606B8D0-2E64-4841-866D-0D0B46320749}">
      <dgm:prSet phldrT="[文本]"/>
      <dgm:spPr/>
      <dgm:t>
        <a:bodyPr/>
        <a:lstStyle/>
        <a:p>
          <a:r>
            <a:rPr lang="zh-CN" dirty="0">
              <a:latin typeface="等线" panose="02010600030101010101" pitchFamily="2" charset="-122"/>
              <a:ea typeface="等线" panose="02010600030101010101" pitchFamily="2" charset="-122"/>
            </a:rPr>
            <a:t>项目策划</a:t>
          </a:r>
          <a:endParaRPr lang="zh-CN" altLang="en-US" dirty="0">
            <a:latin typeface="等线" panose="02010600030101010101" pitchFamily="2" charset="-122"/>
            <a:ea typeface="等线" panose="02010600030101010101" pitchFamily="2" charset="-122"/>
          </a:endParaRPr>
        </a:p>
      </dgm:t>
    </dgm:pt>
    <dgm:pt modelId="{F03E897B-D37B-42A8-BAAA-E6A07A622CB8}" type="parTrans" cxnId="{F00109F6-CC22-45C3-AA3C-6B44118428D5}">
      <dgm:prSet/>
      <dgm:spPr/>
      <dgm:t>
        <a:bodyPr/>
        <a:lstStyle/>
        <a:p>
          <a:endParaRPr lang="zh-CN" altLang="en-US">
            <a:latin typeface="等线" panose="02010600030101010101" pitchFamily="2" charset="-122"/>
            <a:ea typeface="等线" panose="02010600030101010101" pitchFamily="2" charset="-122"/>
          </a:endParaRPr>
        </a:p>
      </dgm:t>
    </dgm:pt>
    <dgm:pt modelId="{102F8C75-7D38-4614-A7F8-7849B6772F08}" type="sibTrans" cxnId="{F00109F6-CC22-45C3-AA3C-6B44118428D5}">
      <dgm:prSet/>
      <dgm:spPr/>
      <dgm:t>
        <a:bodyPr/>
        <a:lstStyle/>
        <a:p>
          <a:endParaRPr lang="zh-CN" altLang="en-US">
            <a:latin typeface="等线" panose="02010600030101010101" pitchFamily="2" charset="-122"/>
            <a:ea typeface="等线" panose="02010600030101010101" pitchFamily="2" charset="-122"/>
          </a:endParaRPr>
        </a:p>
      </dgm:t>
    </dgm:pt>
    <dgm:pt modelId="{02C40735-B850-43CE-826D-ECAE9476C39B}">
      <dgm:prSet phldrT="[文本]"/>
      <dgm:spPr/>
      <dgm:t>
        <a:bodyPr/>
        <a:lstStyle/>
        <a:p>
          <a:r>
            <a:rPr lang="zh-CN" altLang="en-US" dirty="0">
              <a:latin typeface="等线" panose="02010600030101010101" pitchFamily="2" charset="-122"/>
              <a:ea typeface="等线" panose="02010600030101010101" pitchFamily="2" charset="-122"/>
            </a:rPr>
            <a:t>任务发布</a:t>
          </a:r>
        </a:p>
      </dgm:t>
    </dgm:pt>
    <dgm:pt modelId="{57AD4FFE-12C5-4925-B5D5-A1AEAE93C02B}" type="parTrans" cxnId="{D417BB80-7B71-4927-886F-DC91CA2FB59F}">
      <dgm:prSet/>
      <dgm:spPr/>
      <dgm:t>
        <a:bodyPr/>
        <a:lstStyle/>
        <a:p>
          <a:endParaRPr lang="zh-CN" altLang="en-US">
            <a:latin typeface="等线" panose="02010600030101010101" pitchFamily="2" charset="-122"/>
            <a:ea typeface="等线" panose="02010600030101010101" pitchFamily="2" charset="-122"/>
          </a:endParaRPr>
        </a:p>
      </dgm:t>
    </dgm:pt>
    <dgm:pt modelId="{161804DB-68FE-4021-85DE-DAED2D4AC0DA}" type="sibTrans" cxnId="{D417BB80-7B71-4927-886F-DC91CA2FB59F}">
      <dgm:prSet/>
      <dgm:spPr/>
      <dgm:t>
        <a:bodyPr/>
        <a:lstStyle/>
        <a:p>
          <a:endParaRPr lang="zh-CN" altLang="en-US">
            <a:latin typeface="等线" panose="02010600030101010101" pitchFamily="2" charset="-122"/>
            <a:ea typeface="等线" panose="02010600030101010101" pitchFamily="2" charset="-122"/>
          </a:endParaRPr>
        </a:p>
      </dgm:t>
    </dgm:pt>
    <dgm:pt modelId="{7527E6F8-8797-41E1-917C-2CE954D46862}">
      <dgm:prSet phldrT="[文本]"/>
      <dgm:spPr/>
      <dgm:t>
        <a:bodyPr/>
        <a:lstStyle/>
        <a:p>
          <a:r>
            <a:rPr lang="zh-CN" altLang="en-US" dirty="0">
              <a:latin typeface="等线" panose="02010600030101010101" pitchFamily="2" charset="-122"/>
              <a:ea typeface="等线" panose="02010600030101010101" pitchFamily="2" charset="-122"/>
            </a:rPr>
            <a:t>任务加工</a:t>
          </a:r>
        </a:p>
      </dgm:t>
    </dgm:pt>
    <dgm:pt modelId="{C07E3DCD-4E0A-4242-BA54-925C3309F71A}" type="parTrans" cxnId="{F67D7881-432B-4A86-8D90-BEE507445540}">
      <dgm:prSet/>
      <dgm:spPr/>
      <dgm:t>
        <a:bodyPr/>
        <a:lstStyle/>
        <a:p>
          <a:endParaRPr lang="zh-CN" altLang="en-US">
            <a:latin typeface="等线" panose="02010600030101010101" pitchFamily="2" charset="-122"/>
            <a:ea typeface="等线" panose="02010600030101010101" pitchFamily="2" charset="-122"/>
          </a:endParaRPr>
        </a:p>
      </dgm:t>
    </dgm:pt>
    <dgm:pt modelId="{20EF4AAF-A70E-4AEC-B7E7-C00C80212662}" type="sibTrans" cxnId="{F67D7881-432B-4A86-8D90-BEE507445540}">
      <dgm:prSet/>
      <dgm:spPr/>
      <dgm:t>
        <a:bodyPr/>
        <a:lstStyle/>
        <a:p>
          <a:endParaRPr lang="zh-CN" altLang="en-US">
            <a:latin typeface="等线" panose="02010600030101010101" pitchFamily="2" charset="-122"/>
            <a:ea typeface="等线" panose="02010600030101010101" pitchFamily="2" charset="-122"/>
          </a:endParaRPr>
        </a:p>
      </dgm:t>
    </dgm:pt>
    <dgm:pt modelId="{54A500A2-744F-40B5-A830-ECBD1BDF07B9}">
      <dgm:prSet phldrT="[文本]"/>
      <dgm:spPr/>
      <dgm:t>
        <a:bodyPr/>
        <a:lstStyle/>
        <a:p>
          <a:r>
            <a:rPr lang="zh-CN" altLang="en-US" dirty="0">
              <a:latin typeface="等线" panose="02010600030101010101" pitchFamily="2" charset="-122"/>
              <a:ea typeface="等线" panose="02010600030101010101" pitchFamily="2" charset="-122"/>
            </a:rPr>
            <a:t>任务审核</a:t>
          </a:r>
        </a:p>
      </dgm:t>
    </dgm:pt>
    <dgm:pt modelId="{DF7351CF-ADA0-4685-ABCF-BFF9DBA99C6E}" type="parTrans" cxnId="{B552EBF9-685F-46FA-95CE-30A4C2ADF9DC}">
      <dgm:prSet/>
      <dgm:spPr/>
      <dgm:t>
        <a:bodyPr/>
        <a:lstStyle/>
        <a:p>
          <a:endParaRPr lang="zh-CN" altLang="en-US">
            <a:latin typeface="等线" panose="02010600030101010101" pitchFamily="2" charset="-122"/>
            <a:ea typeface="等线" panose="02010600030101010101" pitchFamily="2" charset="-122"/>
          </a:endParaRPr>
        </a:p>
      </dgm:t>
    </dgm:pt>
    <dgm:pt modelId="{4061296C-4214-4913-9FA9-B160F2F992BA}" type="sibTrans" cxnId="{B552EBF9-685F-46FA-95CE-30A4C2ADF9DC}">
      <dgm:prSet/>
      <dgm:spPr/>
      <dgm:t>
        <a:bodyPr/>
        <a:lstStyle/>
        <a:p>
          <a:endParaRPr lang="zh-CN" altLang="en-US">
            <a:latin typeface="等线" panose="02010600030101010101" pitchFamily="2" charset="-122"/>
            <a:ea typeface="等线" panose="02010600030101010101" pitchFamily="2" charset="-122"/>
          </a:endParaRPr>
        </a:p>
      </dgm:t>
    </dgm:pt>
    <dgm:pt modelId="{64B89551-5DAE-4B18-B595-8C3B16E365FD}" type="pres">
      <dgm:prSet presAssocID="{341493F8-03FA-4E8E-8AC5-06E294E05CC2}" presName="CompostProcess" presStyleCnt="0">
        <dgm:presLayoutVars>
          <dgm:dir/>
          <dgm:resizeHandles val="exact"/>
        </dgm:presLayoutVars>
      </dgm:prSet>
      <dgm:spPr/>
    </dgm:pt>
    <dgm:pt modelId="{054DF8FF-4031-4DDA-A673-2707146209D7}" type="pres">
      <dgm:prSet presAssocID="{341493F8-03FA-4E8E-8AC5-06E294E05CC2}" presName="arrow" presStyleLbl="bgShp" presStyleIdx="0" presStyleCnt="1"/>
      <dgm:spPr/>
    </dgm:pt>
    <dgm:pt modelId="{79945B6F-DD6A-4860-9ED5-A57D72B2C3C3}" type="pres">
      <dgm:prSet presAssocID="{341493F8-03FA-4E8E-8AC5-06E294E05CC2}" presName="linearProcess" presStyleCnt="0"/>
      <dgm:spPr/>
    </dgm:pt>
    <dgm:pt modelId="{20441D5C-963D-45A6-9464-581A7B0DFB68}" type="pres">
      <dgm:prSet presAssocID="{9606B8D0-2E64-4841-866D-0D0B46320749}" presName="textNode" presStyleLbl="node1" presStyleIdx="0" presStyleCnt="4">
        <dgm:presLayoutVars>
          <dgm:bulletEnabled val="1"/>
        </dgm:presLayoutVars>
      </dgm:prSet>
      <dgm:spPr/>
    </dgm:pt>
    <dgm:pt modelId="{8FD8CD73-63CD-478E-826C-E6F18B16F084}" type="pres">
      <dgm:prSet presAssocID="{102F8C75-7D38-4614-A7F8-7849B6772F08}" presName="sibTrans" presStyleCnt="0"/>
      <dgm:spPr/>
    </dgm:pt>
    <dgm:pt modelId="{F8841F96-3C30-4AE3-9323-EB304C5194A3}" type="pres">
      <dgm:prSet presAssocID="{02C40735-B850-43CE-826D-ECAE9476C39B}" presName="textNode" presStyleLbl="node1" presStyleIdx="1" presStyleCnt="4">
        <dgm:presLayoutVars>
          <dgm:bulletEnabled val="1"/>
        </dgm:presLayoutVars>
      </dgm:prSet>
      <dgm:spPr/>
    </dgm:pt>
    <dgm:pt modelId="{7272EE3D-761C-4D9E-BDFB-713E00014442}" type="pres">
      <dgm:prSet presAssocID="{161804DB-68FE-4021-85DE-DAED2D4AC0DA}" presName="sibTrans" presStyleCnt="0"/>
      <dgm:spPr/>
    </dgm:pt>
    <dgm:pt modelId="{E939EC36-7079-4E51-827F-84B10474A497}" type="pres">
      <dgm:prSet presAssocID="{7527E6F8-8797-41E1-917C-2CE954D46862}" presName="textNode" presStyleLbl="node1" presStyleIdx="2" presStyleCnt="4">
        <dgm:presLayoutVars>
          <dgm:bulletEnabled val="1"/>
        </dgm:presLayoutVars>
      </dgm:prSet>
      <dgm:spPr/>
    </dgm:pt>
    <dgm:pt modelId="{4AF48057-21F6-434C-B6F1-783B011B2C03}" type="pres">
      <dgm:prSet presAssocID="{20EF4AAF-A70E-4AEC-B7E7-C00C80212662}" presName="sibTrans" presStyleCnt="0"/>
      <dgm:spPr/>
    </dgm:pt>
    <dgm:pt modelId="{AAE84723-0A1D-4B37-A408-C6431507DEAA}" type="pres">
      <dgm:prSet presAssocID="{54A500A2-744F-40B5-A830-ECBD1BDF07B9}" presName="textNode" presStyleLbl="node1" presStyleIdx="3" presStyleCnt="4">
        <dgm:presLayoutVars>
          <dgm:bulletEnabled val="1"/>
        </dgm:presLayoutVars>
      </dgm:prSet>
      <dgm:spPr/>
    </dgm:pt>
  </dgm:ptLst>
  <dgm:cxnLst>
    <dgm:cxn modelId="{D2E1ED64-97A8-4780-B47A-FD81C4A980FC}" type="presOf" srcId="{9606B8D0-2E64-4841-866D-0D0B46320749}" destId="{20441D5C-963D-45A6-9464-581A7B0DFB68}" srcOrd="0" destOrd="0" presId="urn:microsoft.com/office/officeart/2005/8/layout/hProcess9"/>
    <dgm:cxn modelId="{F67D7881-432B-4A86-8D90-BEE507445540}" srcId="{341493F8-03FA-4E8E-8AC5-06E294E05CC2}" destId="{7527E6F8-8797-41E1-917C-2CE954D46862}" srcOrd="2" destOrd="0" parTransId="{C07E3DCD-4E0A-4242-BA54-925C3309F71A}" sibTransId="{20EF4AAF-A70E-4AEC-B7E7-C00C80212662}"/>
    <dgm:cxn modelId="{43FA984D-2414-4A87-8EB1-7F60DC557FFC}" type="presOf" srcId="{54A500A2-744F-40B5-A830-ECBD1BDF07B9}" destId="{AAE84723-0A1D-4B37-A408-C6431507DEAA}" srcOrd="0" destOrd="0" presId="urn:microsoft.com/office/officeart/2005/8/layout/hProcess9"/>
    <dgm:cxn modelId="{9081EEE8-34A3-427D-992A-310DBFA2DF9F}" type="presOf" srcId="{7527E6F8-8797-41E1-917C-2CE954D46862}" destId="{E939EC36-7079-4E51-827F-84B10474A497}" srcOrd="0" destOrd="0" presId="urn:microsoft.com/office/officeart/2005/8/layout/hProcess9"/>
    <dgm:cxn modelId="{3E9B32AB-ABC4-4D07-86B9-0F8B5F4FCD10}" type="presOf" srcId="{02C40735-B850-43CE-826D-ECAE9476C39B}" destId="{F8841F96-3C30-4AE3-9323-EB304C5194A3}" srcOrd="0" destOrd="0" presId="urn:microsoft.com/office/officeart/2005/8/layout/hProcess9"/>
    <dgm:cxn modelId="{7C0AF22D-A03D-4336-84CE-B50918D2EFCC}" type="presOf" srcId="{341493F8-03FA-4E8E-8AC5-06E294E05CC2}" destId="{64B89551-5DAE-4B18-B595-8C3B16E365FD}" srcOrd="0" destOrd="0" presId="urn:microsoft.com/office/officeart/2005/8/layout/hProcess9"/>
    <dgm:cxn modelId="{F00109F6-CC22-45C3-AA3C-6B44118428D5}" srcId="{341493F8-03FA-4E8E-8AC5-06E294E05CC2}" destId="{9606B8D0-2E64-4841-866D-0D0B46320749}" srcOrd="0" destOrd="0" parTransId="{F03E897B-D37B-42A8-BAAA-E6A07A622CB8}" sibTransId="{102F8C75-7D38-4614-A7F8-7849B6772F08}"/>
    <dgm:cxn modelId="{B552EBF9-685F-46FA-95CE-30A4C2ADF9DC}" srcId="{341493F8-03FA-4E8E-8AC5-06E294E05CC2}" destId="{54A500A2-744F-40B5-A830-ECBD1BDF07B9}" srcOrd="3" destOrd="0" parTransId="{DF7351CF-ADA0-4685-ABCF-BFF9DBA99C6E}" sibTransId="{4061296C-4214-4913-9FA9-B160F2F992BA}"/>
    <dgm:cxn modelId="{D417BB80-7B71-4927-886F-DC91CA2FB59F}" srcId="{341493F8-03FA-4E8E-8AC5-06E294E05CC2}" destId="{02C40735-B850-43CE-826D-ECAE9476C39B}" srcOrd="1" destOrd="0" parTransId="{57AD4FFE-12C5-4925-B5D5-A1AEAE93C02B}" sibTransId="{161804DB-68FE-4021-85DE-DAED2D4AC0DA}"/>
    <dgm:cxn modelId="{847E2A18-E38C-42A1-83F1-412E0EDB3AC9}" type="presParOf" srcId="{64B89551-5DAE-4B18-B595-8C3B16E365FD}" destId="{054DF8FF-4031-4DDA-A673-2707146209D7}" srcOrd="0" destOrd="0" presId="urn:microsoft.com/office/officeart/2005/8/layout/hProcess9"/>
    <dgm:cxn modelId="{86A6E765-F8FD-4803-BC29-0319A7F756C0}" type="presParOf" srcId="{64B89551-5DAE-4B18-B595-8C3B16E365FD}" destId="{79945B6F-DD6A-4860-9ED5-A57D72B2C3C3}" srcOrd="1" destOrd="0" presId="urn:microsoft.com/office/officeart/2005/8/layout/hProcess9"/>
    <dgm:cxn modelId="{185A86EF-31DF-444A-8B97-74FB6A71A149}" type="presParOf" srcId="{79945B6F-DD6A-4860-9ED5-A57D72B2C3C3}" destId="{20441D5C-963D-45A6-9464-581A7B0DFB68}" srcOrd="0" destOrd="0" presId="urn:microsoft.com/office/officeart/2005/8/layout/hProcess9"/>
    <dgm:cxn modelId="{A7D72CE4-D3FC-4F2D-B90C-2995830EA1B6}" type="presParOf" srcId="{79945B6F-DD6A-4860-9ED5-A57D72B2C3C3}" destId="{8FD8CD73-63CD-478E-826C-E6F18B16F084}" srcOrd="1" destOrd="0" presId="urn:microsoft.com/office/officeart/2005/8/layout/hProcess9"/>
    <dgm:cxn modelId="{3048E8CF-1E7E-4005-81B9-FE77F4FAC94B}" type="presParOf" srcId="{79945B6F-DD6A-4860-9ED5-A57D72B2C3C3}" destId="{F8841F96-3C30-4AE3-9323-EB304C5194A3}" srcOrd="2" destOrd="0" presId="urn:microsoft.com/office/officeart/2005/8/layout/hProcess9"/>
    <dgm:cxn modelId="{FB60C057-5129-45DC-90CA-0708E42994F7}" type="presParOf" srcId="{79945B6F-DD6A-4860-9ED5-A57D72B2C3C3}" destId="{7272EE3D-761C-4D9E-BDFB-713E00014442}" srcOrd="3" destOrd="0" presId="urn:microsoft.com/office/officeart/2005/8/layout/hProcess9"/>
    <dgm:cxn modelId="{D7BC295E-4A4C-4752-B484-8F3426B66056}" type="presParOf" srcId="{79945B6F-DD6A-4860-9ED5-A57D72B2C3C3}" destId="{E939EC36-7079-4E51-827F-84B10474A497}" srcOrd="4" destOrd="0" presId="urn:microsoft.com/office/officeart/2005/8/layout/hProcess9"/>
    <dgm:cxn modelId="{A93B080A-DBB6-451C-91E8-07514F766305}" type="presParOf" srcId="{79945B6F-DD6A-4860-9ED5-A57D72B2C3C3}" destId="{4AF48057-21F6-434C-B6F1-783B011B2C03}" srcOrd="5" destOrd="0" presId="urn:microsoft.com/office/officeart/2005/8/layout/hProcess9"/>
    <dgm:cxn modelId="{B6F32976-9653-4ED4-911F-22B362869161}" type="presParOf" srcId="{79945B6F-DD6A-4860-9ED5-A57D72B2C3C3}" destId="{AAE84723-0A1D-4B37-A408-C6431507DEA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DF8FF-4031-4DDA-A673-2707146209D7}">
      <dsp:nvSpPr>
        <dsp:cNvPr id="0" name=""/>
        <dsp:cNvSpPr/>
      </dsp:nvSpPr>
      <dsp:spPr>
        <a:xfrm>
          <a:off x="457199" y="0"/>
          <a:ext cx="5181600" cy="123991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441D5C-963D-45A6-9464-581A7B0DFB68}">
      <dsp:nvSpPr>
        <dsp:cNvPr id="0" name=""/>
        <dsp:cNvSpPr/>
      </dsp:nvSpPr>
      <dsp:spPr>
        <a:xfrm>
          <a:off x="2976" y="371973"/>
          <a:ext cx="1439465" cy="49596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sz="1900" kern="1200" dirty="0">
              <a:latin typeface="等线" panose="02010600030101010101" pitchFamily="2" charset="-122"/>
              <a:ea typeface="等线" panose="02010600030101010101" pitchFamily="2" charset="-122"/>
            </a:rPr>
            <a:t>项目策划</a:t>
          </a:r>
          <a:endParaRPr lang="zh-CN" altLang="en-US" sz="1900" kern="1200" dirty="0">
            <a:latin typeface="等线" panose="02010600030101010101" pitchFamily="2" charset="-122"/>
            <a:ea typeface="等线" panose="02010600030101010101" pitchFamily="2" charset="-122"/>
          </a:endParaRPr>
        </a:p>
      </dsp:txBody>
      <dsp:txXfrm>
        <a:off x="27187" y="396184"/>
        <a:ext cx="1391043" cy="447542"/>
      </dsp:txXfrm>
    </dsp:sp>
    <dsp:sp modelId="{F8841F96-3C30-4AE3-9323-EB304C5194A3}">
      <dsp:nvSpPr>
        <dsp:cNvPr id="0" name=""/>
        <dsp:cNvSpPr/>
      </dsp:nvSpPr>
      <dsp:spPr>
        <a:xfrm>
          <a:off x="1553170" y="371973"/>
          <a:ext cx="1439465" cy="495964"/>
        </a:xfrm>
        <a:prstGeom prst="roundRect">
          <a:avLst/>
        </a:prstGeom>
        <a:solidFill>
          <a:schemeClr val="accent5">
            <a:hueOff val="-3283675"/>
            <a:satOff val="14196"/>
            <a:lumOff val="-11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等线" panose="02010600030101010101" pitchFamily="2" charset="-122"/>
              <a:ea typeface="等线" panose="02010600030101010101" pitchFamily="2" charset="-122"/>
            </a:rPr>
            <a:t>任务发布</a:t>
          </a:r>
        </a:p>
      </dsp:txBody>
      <dsp:txXfrm>
        <a:off x="1577381" y="396184"/>
        <a:ext cx="1391043" cy="447542"/>
      </dsp:txXfrm>
    </dsp:sp>
    <dsp:sp modelId="{E939EC36-7079-4E51-827F-84B10474A497}">
      <dsp:nvSpPr>
        <dsp:cNvPr id="0" name=""/>
        <dsp:cNvSpPr/>
      </dsp:nvSpPr>
      <dsp:spPr>
        <a:xfrm>
          <a:off x="3103364" y="371973"/>
          <a:ext cx="1439465" cy="495964"/>
        </a:xfrm>
        <a:prstGeom prst="roundRect">
          <a:avLst/>
        </a:prstGeom>
        <a:solidFill>
          <a:schemeClr val="accent5">
            <a:hueOff val="-6567350"/>
            <a:satOff val="28393"/>
            <a:lumOff val="-22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等线" panose="02010600030101010101" pitchFamily="2" charset="-122"/>
              <a:ea typeface="等线" panose="02010600030101010101" pitchFamily="2" charset="-122"/>
            </a:rPr>
            <a:t>任务加工</a:t>
          </a:r>
        </a:p>
      </dsp:txBody>
      <dsp:txXfrm>
        <a:off x="3127575" y="396184"/>
        <a:ext cx="1391043" cy="447542"/>
      </dsp:txXfrm>
    </dsp:sp>
    <dsp:sp modelId="{AAE84723-0A1D-4B37-A408-C6431507DEAA}">
      <dsp:nvSpPr>
        <dsp:cNvPr id="0" name=""/>
        <dsp:cNvSpPr/>
      </dsp:nvSpPr>
      <dsp:spPr>
        <a:xfrm>
          <a:off x="4653557" y="371973"/>
          <a:ext cx="1439465" cy="495964"/>
        </a:xfrm>
        <a:prstGeom prst="roundRect">
          <a:avLst/>
        </a:prstGeom>
        <a:solidFill>
          <a:schemeClr val="accent5">
            <a:hueOff val="-9851024"/>
            <a:satOff val="42589"/>
            <a:lumOff val="-33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latin typeface="等线" panose="02010600030101010101" pitchFamily="2" charset="-122"/>
              <a:ea typeface="等线" panose="02010600030101010101" pitchFamily="2" charset="-122"/>
            </a:rPr>
            <a:t>任务审核</a:t>
          </a:r>
        </a:p>
      </dsp:txBody>
      <dsp:txXfrm>
        <a:off x="4677768" y="396184"/>
        <a:ext cx="1391043" cy="4475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97272-556C-45EE-BFDE-62AF90B158EA}" type="datetimeFigureOut">
              <a:rPr lang="zh-CN" altLang="en-US" smtClean="0"/>
              <a:t>2016/11/10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106954-3C8E-42D9-B0C9-0445ACEBAB88}" type="slidenum">
              <a:rPr lang="zh-CN" altLang="en-US" smtClean="0"/>
              <a:t>‹#›</a:t>
            </a:fld>
            <a:endParaRPr lang="zh-CN" altLang="en-US"/>
          </a:p>
        </p:txBody>
      </p:sp>
    </p:spTree>
    <p:extLst>
      <p:ext uri="{BB962C8B-B14F-4D97-AF65-F5344CB8AC3E}">
        <p14:creationId xmlns:p14="http://schemas.microsoft.com/office/powerpoint/2010/main" val="1642062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2016/11/10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3777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53728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241072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70321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149839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177454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375368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415597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extLst>
      <p:ext uri="{BB962C8B-B14F-4D97-AF65-F5344CB8AC3E}">
        <p14:creationId xmlns:p14="http://schemas.microsoft.com/office/powerpoint/2010/main" val="265180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extLst>
      <p:ext uri="{BB962C8B-B14F-4D97-AF65-F5344CB8AC3E}">
        <p14:creationId xmlns:p14="http://schemas.microsoft.com/office/powerpoint/2010/main" val="972568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extLst>
      <p:ext uri="{BB962C8B-B14F-4D97-AF65-F5344CB8AC3E}">
        <p14:creationId xmlns:p14="http://schemas.microsoft.com/office/powerpoint/2010/main" val="1974464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extLst>
      <p:ext uri="{BB962C8B-B14F-4D97-AF65-F5344CB8AC3E}">
        <p14:creationId xmlns:p14="http://schemas.microsoft.com/office/powerpoint/2010/main" val="253096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extLst>
      <p:ext uri="{BB962C8B-B14F-4D97-AF65-F5344CB8AC3E}">
        <p14:creationId xmlns:p14="http://schemas.microsoft.com/office/powerpoint/2010/main" val="197121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extLst>
      <p:ext uri="{BB962C8B-B14F-4D97-AF65-F5344CB8AC3E}">
        <p14:creationId xmlns:p14="http://schemas.microsoft.com/office/powerpoint/2010/main" val="2309069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extLst>
      <p:ext uri="{BB962C8B-B14F-4D97-AF65-F5344CB8AC3E}">
        <p14:creationId xmlns:p14="http://schemas.microsoft.com/office/powerpoint/2010/main" val="1135345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extLst>
      <p:ext uri="{BB962C8B-B14F-4D97-AF65-F5344CB8AC3E}">
        <p14:creationId xmlns:p14="http://schemas.microsoft.com/office/powerpoint/2010/main" val="641265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extLst>
      <p:ext uri="{BB962C8B-B14F-4D97-AF65-F5344CB8AC3E}">
        <p14:creationId xmlns:p14="http://schemas.microsoft.com/office/powerpoint/2010/main" val="3152656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extLst>
      <p:ext uri="{BB962C8B-B14F-4D97-AF65-F5344CB8AC3E}">
        <p14:creationId xmlns:p14="http://schemas.microsoft.com/office/powerpoint/2010/main" val="80983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extLst>
      <p:ext uri="{BB962C8B-B14F-4D97-AF65-F5344CB8AC3E}">
        <p14:creationId xmlns:p14="http://schemas.microsoft.com/office/powerpoint/2010/main" val="90150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extLst>
      <p:ext uri="{BB962C8B-B14F-4D97-AF65-F5344CB8AC3E}">
        <p14:creationId xmlns:p14="http://schemas.microsoft.com/office/powerpoint/2010/main" val="1470625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extLst>
      <p:ext uri="{BB962C8B-B14F-4D97-AF65-F5344CB8AC3E}">
        <p14:creationId xmlns:p14="http://schemas.microsoft.com/office/powerpoint/2010/main" val="4132168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extLst>
      <p:ext uri="{BB962C8B-B14F-4D97-AF65-F5344CB8AC3E}">
        <p14:creationId xmlns:p14="http://schemas.microsoft.com/office/powerpoint/2010/main" val="1424676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a:p>
        </p:txBody>
      </p:sp>
    </p:spTree>
    <p:extLst>
      <p:ext uri="{BB962C8B-B14F-4D97-AF65-F5344CB8AC3E}">
        <p14:creationId xmlns:p14="http://schemas.microsoft.com/office/powerpoint/2010/main" val="3215926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extLst>
      <p:ext uri="{BB962C8B-B14F-4D97-AF65-F5344CB8AC3E}">
        <p14:creationId xmlns:p14="http://schemas.microsoft.com/office/powerpoint/2010/main" val="954975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extLst>
      <p:ext uri="{BB962C8B-B14F-4D97-AF65-F5344CB8AC3E}">
        <p14:creationId xmlns:p14="http://schemas.microsoft.com/office/powerpoint/2010/main" val="1144848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extLst>
      <p:ext uri="{BB962C8B-B14F-4D97-AF65-F5344CB8AC3E}">
        <p14:creationId xmlns:p14="http://schemas.microsoft.com/office/powerpoint/2010/main" val="1223959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extLst>
      <p:ext uri="{BB962C8B-B14F-4D97-AF65-F5344CB8AC3E}">
        <p14:creationId xmlns:p14="http://schemas.microsoft.com/office/powerpoint/2010/main" val="26472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296649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extLst>
      <p:ext uri="{BB962C8B-B14F-4D97-AF65-F5344CB8AC3E}">
        <p14:creationId xmlns:p14="http://schemas.microsoft.com/office/powerpoint/2010/main" val="2740902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extLst>
      <p:ext uri="{BB962C8B-B14F-4D97-AF65-F5344CB8AC3E}">
        <p14:creationId xmlns:p14="http://schemas.microsoft.com/office/powerpoint/2010/main" val="2174399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a:p>
        </p:txBody>
      </p:sp>
    </p:spTree>
    <p:extLst>
      <p:ext uri="{BB962C8B-B14F-4D97-AF65-F5344CB8AC3E}">
        <p14:creationId xmlns:p14="http://schemas.microsoft.com/office/powerpoint/2010/main" val="3071845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extLst>
      <p:ext uri="{BB962C8B-B14F-4D97-AF65-F5344CB8AC3E}">
        <p14:creationId xmlns:p14="http://schemas.microsoft.com/office/powerpoint/2010/main" val="2572508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extLst>
      <p:ext uri="{BB962C8B-B14F-4D97-AF65-F5344CB8AC3E}">
        <p14:creationId xmlns:p14="http://schemas.microsoft.com/office/powerpoint/2010/main" val="409169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a:p>
        </p:txBody>
      </p:sp>
    </p:spTree>
    <p:extLst>
      <p:ext uri="{BB962C8B-B14F-4D97-AF65-F5344CB8AC3E}">
        <p14:creationId xmlns:p14="http://schemas.microsoft.com/office/powerpoint/2010/main" val="2061960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112781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41902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211123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13920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358976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2016/11/10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2016/11/10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2016/11/10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67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等线" panose="02010600030101010101" pitchFamily="2" charset="-122"/>
                <a:ea typeface="等线" panose="02010600030101010101" pitchFamily="2"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2016/11/10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atin typeface="等线" panose="02010600030101010101" pitchFamily="2" charset="-122"/>
                <a:ea typeface="等线" panose="02010600030101010101" pitchFamily="2" charset="-122"/>
              </a:defRPr>
            </a:lvl1pPr>
            <a:lvl2pPr>
              <a:defRPr sz="2400">
                <a:latin typeface="等线" panose="02010600030101010101" pitchFamily="2" charset="-122"/>
                <a:ea typeface="等线" panose="02010600030101010101" pitchFamily="2" charset="-122"/>
              </a:defRPr>
            </a:lvl2pPr>
            <a:lvl3pPr>
              <a:defRPr sz="2000">
                <a:latin typeface="等线" panose="02010600030101010101" pitchFamily="2" charset="-122"/>
                <a:ea typeface="等线" panose="02010600030101010101" pitchFamily="2" charset="-122"/>
              </a:defRPr>
            </a:lvl3pPr>
            <a:lvl4pPr>
              <a:defRPr sz="1800">
                <a:latin typeface="等线" panose="02010600030101010101" pitchFamily="2" charset="-122"/>
                <a:ea typeface="等线" panose="02010600030101010101" pitchFamily="2" charset="-122"/>
              </a:defRPr>
            </a:lvl4pPr>
            <a:lvl5pPr>
              <a:defRPr sz="1800">
                <a:latin typeface="等线" panose="02010600030101010101" pitchFamily="2" charset="-122"/>
                <a:ea typeface="等线" panose="02010600030101010101" pitchFamily="2"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900113"/>
            <a:ext cx="4038600" cy="2545556"/>
          </a:xfrm>
        </p:spPr>
        <p:txBody>
          <a:bodyPr/>
          <a:lstStyle>
            <a:lvl1pPr>
              <a:defRPr sz="2800">
                <a:latin typeface="等线" panose="02010600030101010101" pitchFamily="2" charset="-122"/>
                <a:ea typeface="等线" panose="02010600030101010101" pitchFamily="2" charset="-122"/>
              </a:defRPr>
            </a:lvl1pPr>
            <a:lvl2pPr>
              <a:defRPr sz="2400">
                <a:latin typeface="等线" panose="02010600030101010101" pitchFamily="2" charset="-122"/>
                <a:ea typeface="等线" panose="02010600030101010101" pitchFamily="2" charset="-122"/>
              </a:defRPr>
            </a:lvl2pPr>
            <a:lvl3pPr>
              <a:defRPr sz="2000">
                <a:latin typeface="等线" panose="02010600030101010101" pitchFamily="2" charset="-122"/>
                <a:ea typeface="等线" panose="02010600030101010101" pitchFamily="2" charset="-122"/>
              </a:defRPr>
            </a:lvl3pPr>
            <a:lvl4pPr>
              <a:defRPr sz="1800">
                <a:latin typeface="等线" panose="02010600030101010101" pitchFamily="2" charset="-122"/>
                <a:ea typeface="等线" panose="02010600030101010101" pitchFamily="2" charset="-122"/>
              </a:defRPr>
            </a:lvl4pPr>
            <a:lvl5pPr>
              <a:defRPr sz="1800">
                <a:latin typeface="等线" panose="02010600030101010101" pitchFamily="2" charset="-122"/>
                <a:ea typeface="等线" panose="02010600030101010101" pitchFamily="2"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2016/11/10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2016/11/10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2016/11/10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2016/11/10</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chemeClr val="accent1">
                    <a:lumMod val="20000"/>
                    <a:lumOff val="80000"/>
                  </a:schemeClr>
                </a:solidFill>
                <a:latin typeface="等线" panose="02010600030101010101" pitchFamily="2" charset="-122"/>
                <a:ea typeface="等线" panose="02010600030101010101" pitchFamily="2"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等线" panose="02010600030101010101" pitchFamily="2" charset="-122"/>
              <a:ea typeface="等线" panose="02010600030101010101" pitchFamily="2" charset="-122"/>
              <a:cs typeface="LilyUPC" pitchFamily="34" charset="-34"/>
              <a:sym typeface="微软雅黑" pitchFamily="34" charset="-122"/>
            </a:endParaRPr>
          </a:p>
        </p:txBody>
      </p:sp>
    </p:spTree>
    <p:extLst>
      <p:ext uri="{BB962C8B-B14F-4D97-AF65-F5344CB8AC3E}">
        <p14:creationId xmlns:p14="http://schemas.microsoft.com/office/powerpoint/2010/main" val="11717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atin typeface="等线" panose="02010600030101010101" pitchFamily="2" charset="-122"/>
                <a:ea typeface="等线" panose="02010600030101010101" pitchFamily="2" charset="-122"/>
              </a:defRPr>
            </a:lvl1pPr>
            <a:lvl2pPr>
              <a:defRPr sz="2800">
                <a:latin typeface="等线" panose="02010600030101010101" pitchFamily="2" charset="-122"/>
                <a:ea typeface="等线" panose="02010600030101010101" pitchFamily="2" charset="-122"/>
              </a:defRPr>
            </a:lvl2pPr>
            <a:lvl3pPr>
              <a:defRPr sz="2400">
                <a:latin typeface="等线" panose="02010600030101010101" pitchFamily="2" charset="-122"/>
                <a:ea typeface="等线" panose="02010600030101010101" pitchFamily="2" charset="-122"/>
              </a:defRPr>
            </a:lvl3pPr>
            <a:lvl4pPr>
              <a:defRPr sz="2000">
                <a:latin typeface="等线" panose="02010600030101010101" pitchFamily="2" charset="-122"/>
                <a:ea typeface="等线" panose="02010600030101010101" pitchFamily="2" charset="-122"/>
              </a:defRPr>
            </a:lvl4pPr>
            <a:lvl5pPr>
              <a:defRPr sz="2000">
                <a:latin typeface="等线" panose="02010600030101010101" pitchFamily="2" charset="-122"/>
                <a:ea typeface="等线" panose="02010600030101010101"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atin typeface="等线" panose="02010600030101010101" pitchFamily="2" charset="-122"/>
                <a:ea typeface="等线" panose="0201060003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2016/11/10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atin typeface="等线" panose="02010600030101010101" pitchFamily="2" charset="-122"/>
                <a:ea typeface="等线" panose="0201060003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2016/11/10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2016/11/10</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785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4139952" y="3363838"/>
            <a:ext cx="43924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200" b="1" dirty="0">
                <a:solidFill>
                  <a:schemeClr val="accent2">
                    <a:lumMod val="60000"/>
                    <a:lumOff val="40000"/>
                  </a:schemeClr>
                </a:solidFill>
                <a:latin typeface="微软雅黑" pitchFamily="34" charset="-122"/>
                <a:ea typeface="微软雅黑" pitchFamily="34" charset="-122"/>
                <a:sym typeface="微软雅黑" pitchFamily="34" charset="-122"/>
              </a:rPr>
              <a:t>项目专家验收报告会</a:t>
            </a:r>
          </a:p>
        </p:txBody>
      </p:sp>
      <p:sp>
        <p:nvSpPr>
          <p:cNvPr id="5" name="TextBox 7"/>
          <p:cNvSpPr>
            <a:spLocks noChangeArrowheads="1"/>
          </p:cNvSpPr>
          <p:nvPr/>
        </p:nvSpPr>
        <p:spPr bwMode="auto">
          <a:xfrm>
            <a:off x="1174694" y="2493843"/>
            <a:ext cx="664954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b="1" dirty="0">
                <a:solidFill>
                  <a:schemeClr val="bg1"/>
                </a:solidFill>
                <a:latin typeface="微软雅黑" pitchFamily="34" charset="-122"/>
                <a:ea typeface="微软雅黑" pitchFamily="34" charset="-122"/>
                <a:sym typeface="微软雅黑" pitchFamily="34" charset="-122"/>
              </a:rPr>
              <a:t>众包服务平台和基础服务平台</a:t>
            </a:r>
          </a:p>
        </p:txBody>
      </p:sp>
      <p:sp>
        <p:nvSpPr>
          <p:cNvPr id="8" name="TextBox 7"/>
          <p:cNvSpPr>
            <a:spLocks noChangeArrowheads="1"/>
          </p:cNvSpPr>
          <p:nvPr/>
        </p:nvSpPr>
        <p:spPr bwMode="auto">
          <a:xfrm>
            <a:off x="1174694" y="1715134"/>
            <a:ext cx="49685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dirty="0">
                <a:solidFill>
                  <a:schemeClr val="accent2">
                    <a:lumMod val="60000"/>
                    <a:lumOff val="40000"/>
                  </a:schemeClr>
                </a:solidFill>
                <a:latin typeface="LilyUPC" pitchFamily="34" charset="-34"/>
                <a:ea typeface="微软雅黑" pitchFamily="34" charset="-122"/>
                <a:cs typeface="LilyUPC" pitchFamily="34" charset="-34"/>
                <a:sym typeface="微软雅黑" pitchFamily="34" charset="-122"/>
              </a:rPr>
              <a:t>上海图书馆</a:t>
            </a:r>
          </a:p>
        </p:txBody>
      </p:sp>
      <p:sp>
        <p:nvSpPr>
          <p:cNvPr id="9" name="椭圆 8"/>
          <p:cNvSpPr/>
          <p:nvPr/>
        </p:nvSpPr>
        <p:spPr>
          <a:xfrm>
            <a:off x="5076056" y="-30857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77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51520" y="195486"/>
            <a:ext cx="343825" cy="309997"/>
            <a:chOff x="4634991" y="2138335"/>
            <a:chExt cx="428348" cy="386204"/>
          </a:xfrm>
        </p:grpSpPr>
        <p:sp>
          <p:nvSpPr>
            <p:cNvPr id="25"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2" name="组合 11"/>
          <p:cNvGrpSpPr/>
          <p:nvPr/>
        </p:nvGrpSpPr>
        <p:grpSpPr>
          <a:xfrm>
            <a:off x="610759" y="195486"/>
            <a:ext cx="343825" cy="309997"/>
            <a:chOff x="5076056" y="2138335"/>
            <a:chExt cx="428348" cy="386204"/>
          </a:xfrm>
        </p:grpSpPr>
        <p:sp>
          <p:nvSpPr>
            <p:cNvPr id="27"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3" name="组合 12"/>
          <p:cNvGrpSpPr/>
          <p:nvPr/>
        </p:nvGrpSpPr>
        <p:grpSpPr>
          <a:xfrm>
            <a:off x="969998" y="195486"/>
            <a:ext cx="343825" cy="309997"/>
            <a:chOff x="5557128" y="2138335"/>
            <a:chExt cx="428348" cy="386204"/>
          </a:xfrm>
        </p:grpSpPr>
        <p:sp>
          <p:nvSpPr>
            <p:cNvPr id="29"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4" name="组合 13"/>
          <p:cNvGrpSpPr/>
          <p:nvPr/>
        </p:nvGrpSpPr>
        <p:grpSpPr>
          <a:xfrm>
            <a:off x="1329237" y="195486"/>
            <a:ext cx="343825" cy="309997"/>
            <a:chOff x="6068610" y="2138335"/>
            <a:chExt cx="428348" cy="386204"/>
          </a:xfrm>
        </p:grpSpPr>
        <p:sp>
          <p:nvSpPr>
            <p:cNvPr id="31"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5" name="组合 34"/>
          <p:cNvGrpSpPr/>
          <p:nvPr/>
        </p:nvGrpSpPr>
        <p:grpSpPr>
          <a:xfrm>
            <a:off x="1688475" y="195486"/>
            <a:ext cx="343825" cy="309997"/>
            <a:chOff x="6623914" y="2138335"/>
            <a:chExt cx="428348" cy="386204"/>
          </a:xfrm>
        </p:grpSpPr>
        <p:sp>
          <p:nvSpPr>
            <p:cNvPr id="33"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8" presetClass="entr" presetSubtype="0" accel="50000" fill="hold" grpId="0" nodeType="withEffect">
                                  <p:stCondLst>
                                    <p:cond delay="0"/>
                                  </p:stCondLst>
                                  <p:iterate type="lt">
                                    <p:tmPct val="50000"/>
                                  </p:iterate>
                                  <p:childTnLst>
                                    <p:set>
                                      <p:cBhvr>
                                        <p:cTn id="19" dur="1" fill="hold">
                                          <p:stCondLst>
                                            <p:cond delay="0"/>
                                          </p:stCondLst>
                                        </p:cTn>
                                        <p:tgtEl>
                                          <p:spTgt spid="8"/>
                                        </p:tgtEl>
                                        <p:attrNameLst>
                                          <p:attrName>style.visibility</p:attrName>
                                        </p:attrNameLst>
                                      </p:cBhvr>
                                      <p:to>
                                        <p:strVal val="visible"/>
                                      </p:to>
                                    </p:set>
                                    <p:set>
                                      <p:cBhvr>
                                        <p:cTn id="20" dur="114" fill="hold">
                                          <p:stCondLst>
                                            <p:cond delay="0"/>
                                          </p:stCondLst>
                                        </p:cTn>
                                        <p:tgtEl>
                                          <p:spTgt spid="8"/>
                                        </p:tgtEl>
                                        <p:attrNameLst>
                                          <p:attrName>style.rotation</p:attrName>
                                        </p:attrNameLst>
                                      </p:cBhvr>
                                      <p:to>
                                        <p:strVal val="-45.0"/>
                                      </p:to>
                                    </p:set>
                                    <p:anim calcmode="lin" valueType="num">
                                      <p:cBhvr>
                                        <p:cTn id="21" dur="114" fill="hold">
                                          <p:stCondLst>
                                            <p:cond delay="114"/>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23" dur="39" decel="50000" autoRev="1" fill="hold">
                                          <p:stCondLst>
                                            <p:cond delay="114"/>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24" dur="34" fill="hold">
                                          <p:stCondLst>
                                            <p:cond delay="216"/>
                                          </p:stCondLst>
                                        </p:cTn>
                                        <p:tgtEl>
                                          <p:spTgt spid="8"/>
                                        </p:tgtEl>
                                        <p:attrNameLst>
                                          <p:attrName>ppt_y</p:attrName>
                                        </p:attrNameLst>
                                      </p:cBhvr>
                                      <p:tavLst>
                                        <p:tav tm="0">
                                          <p:val>
                                            <p:strVal val="#ppt_y-(0.354*#ppt_w-0.172*#ppt_h)"/>
                                          </p:val>
                                        </p:tav>
                                        <p:tav tm="100000">
                                          <p:val>
                                            <p:strVal val="#ppt_y"/>
                                          </p:val>
                                        </p:tav>
                                      </p:tavLst>
                                    </p:anim>
                                  </p:childTnLst>
                                </p:cTn>
                              </p:par>
                              <p:par>
                                <p:cTn id="25" presetID="52" presetClass="entr" presetSubtype="0" fill="hold" grpId="0" nodeType="withEffect">
                                  <p:stCondLst>
                                    <p:cond delay="2200"/>
                                  </p:stCondLst>
                                  <p:iterate type="lt">
                                    <p:tmPct val="10000"/>
                                  </p:iterate>
                                  <p:childTnLst>
                                    <p:set>
                                      <p:cBhvr>
                                        <p:cTn id="26" dur="1" fill="hold">
                                          <p:stCondLst>
                                            <p:cond delay="0"/>
                                          </p:stCondLst>
                                        </p:cTn>
                                        <p:tgtEl>
                                          <p:spTgt spid="5"/>
                                        </p:tgtEl>
                                        <p:attrNameLst>
                                          <p:attrName>style.visibility</p:attrName>
                                        </p:attrNameLst>
                                      </p:cBhvr>
                                      <p:to>
                                        <p:strVal val="visible"/>
                                      </p:to>
                                    </p:set>
                                    <p:animScale>
                                      <p:cBhvr>
                                        <p:cTn id="2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
                                        </p:tgtEl>
                                        <p:attrNameLst>
                                          <p:attrName>ppt_x</p:attrName>
                                          <p:attrName>ppt_y</p:attrName>
                                        </p:attrNameLst>
                                      </p:cBhvr>
                                    </p:animMotion>
                                    <p:animEffect transition="in" filter="fade">
                                      <p:cBhvr>
                                        <p:cTn id="29" dur="1000"/>
                                        <p:tgtEl>
                                          <p:spTgt spid="5"/>
                                        </p:tgtEl>
                                      </p:cBhvr>
                                    </p:animEffect>
                                  </p:childTnLst>
                                </p:cTn>
                              </p:par>
                            </p:childTnLst>
                          </p:cTn>
                        </p:par>
                        <p:par>
                          <p:cTn id="30" fill="hold">
                            <p:stCondLst>
                              <p:cond delay="590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800"/>
                                        <p:tgtEl>
                                          <p:spTgt spid="10"/>
                                        </p:tgtEl>
                                      </p:cBhvr>
                                    </p:animEffect>
                                  </p:childTnLst>
                                </p:cTn>
                              </p:par>
                            </p:childTnLst>
                          </p:cTn>
                        </p:par>
                        <p:par>
                          <p:cTn id="37" fill="hold">
                            <p:stCondLst>
                              <p:cond delay="6700"/>
                            </p:stCondLst>
                            <p:childTnLst>
                              <p:par>
                                <p:cTn id="38" presetID="22" presetClass="entr" presetSubtype="4"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800"/>
                                        <p:tgtEl>
                                          <p:spTgt spid="4"/>
                                        </p:tgtEl>
                                      </p:cBhvr>
                                    </p:animEffect>
                                  </p:childTnLst>
                                </p:cTn>
                              </p:par>
                            </p:childTnLst>
                          </p:cTn>
                        </p:par>
                        <p:par>
                          <p:cTn id="44" fill="hold">
                            <p:stCondLst>
                              <p:cond delay="8400"/>
                            </p:stCondLst>
                            <p:childTnLst>
                              <p:par>
                                <p:cTn id="45" presetID="2" presetClass="entr" presetSubtype="2"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1+#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2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4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1+#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60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1+#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8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animBg="1"/>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任务加工</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860" y="555526"/>
            <a:ext cx="7598539" cy="4320480"/>
          </a:xfrm>
          <a:prstGeom prst="rect">
            <a:avLst/>
          </a:prstGeom>
          <a:noFill/>
          <a:ln>
            <a:noFill/>
          </a:ln>
        </p:spPr>
      </p:pic>
    </p:spTree>
    <p:extLst>
      <p:ext uri="{BB962C8B-B14F-4D97-AF65-F5344CB8AC3E}">
        <p14:creationId xmlns:p14="http://schemas.microsoft.com/office/powerpoint/2010/main" val="13031039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截图</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755576" y="555526"/>
            <a:ext cx="7056784" cy="4392488"/>
          </a:xfrm>
          <a:prstGeom prst="rect">
            <a:avLst/>
          </a:prstGeom>
          <a:noFill/>
          <a:ln>
            <a:noFill/>
          </a:ln>
        </p:spPr>
      </p:pic>
    </p:spTree>
    <p:extLst>
      <p:ext uri="{BB962C8B-B14F-4D97-AF65-F5344CB8AC3E}">
        <p14:creationId xmlns:p14="http://schemas.microsoft.com/office/powerpoint/2010/main" val="92496536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任务统计</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544" y="627534"/>
            <a:ext cx="8352928" cy="3960440"/>
          </a:xfrm>
          <a:prstGeom prst="rect">
            <a:avLst/>
          </a:prstGeom>
          <a:noFill/>
          <a:ln>
            <a:noFill/>
          </a:ln>
        </p:spPr>
      </p:pic>
    </p:spTree>
    <p:extLst>
      <p:ext uri="{BB962C8B-B14F-4D97-AF65-F5344CB8AC3E}">
        <p14:creationId xmlns:p14="http://schemas.microsoft.com/office/powerpoint/2010/main" val="374231276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基础服务平台</a:t>
            </a:r>
          </a:p>
        </p:txBody>
      </p:sp>
      <p:sp>
        <p:nvSpPr>
          <p:cNvPr id="21"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9"/>
          <p:cNvSpPr txBox="1"/>
          <p:nvPr/>
        </p:nvSpPr>
        <p:spPr>
          <a:xfrm>
            <a:off x="4184787" y="3640058"/>
            <a:ext cx="1323317"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基础服务平台介绍</a:t>
            </a:r>
          </a:p>
        </p:txBody>
      </p:sp>
      <p:sp>
        <p:nvSpPr>
          <p:cNvPr id="24"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镜像站服务介绍</a:t>
            </a:r>
          </a:p>
        </p:txBody>
      </p:sp>
      <p:sp>
        <p:nvSpPr>
          <p:cNvPr id="25"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项目解决的问题</a:t>
            </a:r>
          </a:p>
        </p:txBody>
      </p:sp>
      <p:sp>
        <p:nvSpPr>
          <p:cNvPr id="28" name="KSO_Shape"/>
          <p:cNvSpPr>
            <a:spLocks noChangeAspect="1"/>
          </p:cNvSpPr>
          <p:nvPr/>
        </p:nvSpPr>
        <p:spPr bwMode="auto">
          <a:xfrm>
            <a:off x="4204360"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par>
                          <p:cTn id="26" fill="hold">
                            <p:stCondLst>
                              <p:cond delay="1600"/>
                            </p:stCondLst>
                            <p:childTnLst>
                              <p:par>
                                <p:cTn id="27" presetID="2" presetClass="entr" presetSubtype="4"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3" grpId="0"/>
      <p:bldP spid="24" grpId="0"/>
      <p:bldP spid="25"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Freeform 5"/>
          <p:cNvSpPr>
            <a:spLocks/>
          </p:cNvSpPr>
          <p:nvPr/>
        </p:nvSpPr>
        <p:spPr bwMode="auto">
          <a:xfrm>
            <a:off x="697567" y="2052816"/>
            <a:ext cx="1538704" cy="13873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title"/>
          </p:nvPr>
        </p:nvSpPr>
        <p:spPr/>
        <p:txBody>
          <a:bodyPr/>
          <a:lstStyle/>
          <a:p>
            <a:r>
              <a:rPr lang="zh-CN" altLang="en-US" dirty="0"/>
              <a:t>基础服务平台（组成）</a:t>
            </a:r>
          </a:p>
        </p:txBody>
      </p:sp>
      <p:sp>
        <p:nvSpPr>
          <p:cNvPr id="24" name="椭圆 22"/>
          <p:cNvSpPr/>
          <p:nvPr/>
        </p:nvSpPr>
        <p:spPr>
          <a:xfrm>
            <a:off x="2657061" y="1235232"/>
            <a:ext cx="3092394" cy="30935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2"/>
          <p:cNvSpPr/>
          <p:nvPr/>
        </p:nvSpPr>
        <p:spPr>
          <a:xfrm>
            <a:off x="2716696" y="1295695"/>
            <a:ext cx="2973124" cy="29725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076056" y="1534128"/>
            <a:ext cx="504056" cy="504056"/>
            <a:chOff x="2769119" y="1848492"/>
            <a:chExt cx="504056" cy="504056"/>
          </a:xfrm>
        </p:grpSpPr>
        <p:sp>
          <p:nvSpPr>
            <p:cNvPr id="27" name="椭圆 26"/>
            <p:cNvSpPr/>
            <p:nvPr/>
          </p:nvSpPr>
          <p:spPr>
            <a:xfrm>
              <a:off x="2769119" y="1848492"/>
              <a:ext cx="504056" cy="5040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808589" y="1931243"/>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01</a:t>
              </a:r>
              <a:endParaRPr lang="zh-CN" altLang="en-US" sz="1600" b="1" dirty="0">
                <a:solidFill>
                  <a:schemeClr val="bg1"/>
                </a:solidFill>
                <a:latin typeface="微软雅黑" pitchFamily="34" charset="-122"/>
                <a:ea typeface="微软雅黑" pitchFamily="34" charset="-122"/>
              </a:endParaRPr>
            </a:p>
          </p:txBody>
        </p:sp>
      </p:grpSp>
      <p:grpSp>
        <p:nvGrpSpPr>
          <p:cNvPr id="29" name="组合 28"/>
          <p:cNvGrpSpPr/>
          <p:nvPr/>
        </p:nvGrpSpPr>
        <p:grpSpPr>
          <a:xfrm>
            <a:off x="5425521" y="2529957"/>
            <a:ext cx="504056" cy="504056"/>
            <a:chOff x="2471142" y="2586760"/>
            <a:chExt cx="504056" cy="504056"/>
          </a:xfrm>
        </p:grpSpPr>
        <p:sp>
          <p:nvSpPr>
            <p:cNvPr id="30" name="椭圆 29"/>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510612" y="2669511"/>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02</a:t>
              </a:r>
              <a:endParaRPr lang="zh-CN" altLang="en-US" sz="1600" b="1" dirty="0">
                <a:solidFill>
                  <a:schemeClr val="bg1"/>
                </a:solidFill>
                <a:latin typeface="微软雅黑" pitchFamily="34" charset="-122"/>
                <a:ea typeface="微软雅黑" pitchFamily="34" charset="-122"/>
              </a:endParaRPr>
            </a:p>
          </p:txBody>
        </p:sp>
      </p:grpSp>
      <p:grpSp>
        <p:nvGrpSpPr>
          <p:cNvPr id="32" name="组合 31"/>
          <p:cNvGrpSpPr/>
          <p:nvPr/>
        </p:nvGrpSpPr>
        <p:grpSpPr>
          <a:xfrm>
            <a:off x="5076056" y="3509471"/>
            <a:ext cx="504056" cy="504056"/>
            <a:chOff x="2769119" y="3325028"/>
            <a:chExt cx="504056" cy="504056"/>
          </a:xfrm>
        </p:grpSpPr>
        <p:sp>
          <p:nvSpPr>
            <p:cNvPr id="35" name="椭圆 34"/>
            <p:cNvSpPr/>
            <p:nvPr/>
          </p:nvSpPr>
          <p:spPr>
            <a:xfrm>
              <a:off x="2769119" y="3325028"/>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808589" y="3407779"/>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03</a:t>
              </a:r>
              <a:endParaRPr lang="zh-CN" altLang="en-US" sz="1600" b="1" dirty="0">
                <a:solidFill>
                  <a:schemeClr val="bg1"/>
                </a:solidFill>
                <a:latin typeface="微软雅黑" pitchFamily="34" charset="-122"/>
                <a:ea typeface="微软雅黑" pitchFamily="34" charset="-122"/>
              </a:endParaRPr>
            </a:p>
          </p:txBody>
        </p:sp>
      </p:grpSp>
      <p:cxnSp>
        <p:nvCxnSpPr>
          <p:cNvPr id="38" name="直接连接符 37"/>
          <p:cNvCxnSpPr/>
          <p:nvPr/>
        </p:nvCxnSpPr>
        <p:spPr>
          <a:xfrm>
            <a:off x="2178263" y="2759538"/>
            <a:ext cx="511928"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873730" y="1507630"/>
            <a:ext cx="2200588" cy="76944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数据框架管理，涵盖了文献服务平台的所有数据资源的定义和管理，从文献到文章、从</a:t>
            </a:r>
            <a:r>
              <a:rPr lang="en-US" altLang="zh-CN" sz="1000" dirty="0">
                <a:latin typeface="微软雅黑" pitchFamily="34" charset="-122"/>
                <a:ea typeface="微软雅黑" pitchFamily="34" charset="-122"/>
              </a:rPr>
              <a:t>oracle </a:t>
            </a:r>
            <a:r>
              <a:rPr lang="zh-CN" altLang="en-US" sz="1000" dirty="0">
                <a:latin typeface="微软雅黑" pitchFamily="34" charset="-122"/>
                <a:ea typeface="微软雅黑" pitchFamily="34" charset="-122"/>
              </a:rPr>
              <a:t>到</a:t>
            </a:r>
            <a:r>
              <a:rPr lang="en-US" altLang="zh-CN" sz="1000" dirty="0" err="1">
                <a:latin typeface="微软雅黑" pitchFamily="34" charset="-122"/>
                <a:ea typeface="微软雅黑" pitchFamily="34" charset="-122"/>
              </a:rPr>
              <a:t>solr</a:t>
            </a:r>
            <a:r>
              <a:rPr lang="en-US" altLang="zh-CN" sz="1000" dirty="0">
                <a:latin typeface="微软雅黑" pitchFamily="34" charset="-122"/>
                <a:ea typeface="微软雅黑" pitchFamily="34" charset="-122"/>
              </a:rPr>
              <a:t> </a:t>
            </a:r>
            <a:r>
              <a:rPr lang="zh-CN" altLang="en-US" sz="1000" dirty="0">
                <a:latin typeface="微软雅黑" pitchFamily="34" charset="-122"/>
                <a:ea typeface="微软雅黑" pitchFamily="34" charset="-122"/>
              </a:rPr>
              <a:t>，全方位立体化管理。</a:t>
            </a:r>
            <a:endParaRPr lang="en-US" altLang="zh-CN" sz="1000" dirty="0">
              <a:latin typeface="微软雅黑" pitchFamily="34" charset="-122"/>
              <a:ea typeface="微软雅黑" pitchFamily="34" charset="-122"/>
            </a:endParaRPr>
          </a:p>
        </p:txBody>
      </p:sp>
      <p:sp>
        <p:nvSpPr>
          <p:cNvPr id="40" name="TextBox 39"/>
          <p:cNvSpPr txBox="1"/>
          <p:nvPr/>
        </p:nvSpPr>
        <p:spPr>
          <a:xfrm>
            <a:off x="6115829" y="2493445"/>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产品管理，进一步的扩展了产品管理的权限粒度，扩展对于专题产品库的支撑，能够将资源抽取组合成为特定的产品。</a:t>
            </a:r>
            <a:endParaRPr lang="en-US" altLang="zh-CN" sz="1000" dirty="0">
              <a:latin typeface="微软雅黑" pitchFamily="34" charset="-122"/>
              <a:ea typeface="微软雅黑" pitchFamily="34" charset="-122"/>
            </a:endParaRPr>
          </a:p>
        </p:txBody>
      </p:sp>
      <p:sp>
        <p:nvSpPr>
          <p:cNvPr id="43" name="TextBox 42"/>
          <p:cNvSpPr txBox="1"/>
          <p:nvPr/>
        </p:nvSpPr>
        <p:spPr>
          <a:xfrm>
            <a:off x="5873730" y="3472958"/>
            <a:ext cx="2200588"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学科分类管理，通过自定义的分类来更加贴合用户的分类需求，通过和中图分类发的映射进行自动化数据分类，</a:t>
            </a:r>
            <a:endParaRPr lang="en-US" altLang="zh-CN" sz="1000" dirty="0">
              <a:latin typeface="微软雅黑" pitchFamily="34" charset="-122"/>
              <a:ea typeface="微软雅黑" pitchFamily="34" charset="-122"/>
            </a:endParaRPr>
          </a:p>
        </p:txBody>
      </p:sp>
      <p:sp>
        <p:nvSpPr>
          <p:cNvPr id="46" name="TextBox 45"/>
          <p:cNvSpPr txBox="1"/>
          <p:nvPr/>
        </p:nvSpPr>
        <p:spPr>
          <a:xfrm>
            <a:off x="877222" y="2392991"/>
            <a:ext cx="1179395" cy="830997"/>
          </a:xfrm>
          <a:prstGeom prst="rect">
            <a:avLst/>
          </a:prstGeom>
          <a:noFill/>
        </p:spPr>
        <p:txBody>
          <a:bodyPr wrap="square" rtlCol="0">
            <a:spAutoFit/>
          </a:bodyPr>
          <a:lstStyle/>
          <a:p>
            <a:pPr algn="ctr"/>
            <a:r>
              <a:rPr lang="zh-CN" altLang="en-US" sz="2400" b="1" dirty="0">
                <a:solidFill>
                  <a:schemeClr val="bg1"/>
                </a:solidFill>
                <a:latin typeface="微软雅黑" pitchFamily="34" charset="-122"/>
                <a:ea typeface="微软雅黑" pitchFamily="34" charset="-122"/>
              </a:rPr>
              <a:t>基础</a:t>
            </a:r>
            <a:endParaRPr lang="en-US" altLang="zh-CN" sz="2400" b="1" dirty="0">
              <a:solidFill>
                <a:schemeClr val="bg1"/>
              </a:solidFill>
              <a:latin typeface="微软雅黑" pitchFamily="34" charset="-122"/>
              <a:ea typeface="微软雅黑" pitchFamily="34" charset="-122"/>
            </a:endParaRPr>
          </a:p>
          <a:p>
            <a:pPr algn="ctr"/>
            <a:r>
              <a:rPr lang="zh-CN" altLang="en-US" sz="2400" b="1" dirty="0">
                <a:solidFill>
                  <a:schemeClr val="bg1"/>
                </a:solidFill>
                <a:latin typeface="微软雅黑" pitchFamily="34" charset="-122"/>
                <a:ea typeface="微软雅黑" pitchFamily="34" charset="-122"/>
              </a:rPr>
              <a:t>服务</a:t>
            </a:r>
          </a:p>
        </p:txBody>
      </p:sp>
      <p:sp>
        <p:nvSpPr>
          <p:cNvPr id="21"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2" name="TextBox 21"/>
          <p:cNvSpPr txBox="1"/>
          <p:nvPr/>
        </p:nvSpPr>
        <p:spPr>
          <a:xfrm>
            <a:off x="3203848" y="1951624"/>
            <a:ext cx="1872208" cy="1938992"/>
          </a:xfrm>
          <a:prstGeom prst="rect">
            <a:avLst/>
          </a:prstGeom>
          <a:noFill/>
        </p:spPr>
        <p:txBody>
          <a:bodyPr wrap="square" lIns="0" tIns="0" rIns="0" bIns="0" rtlCol="0">
            <a:spAutoFit/>
          </a:bodyPr>
          <a:lstStyle/>
          <a:p>
            <a:pPr algn="just">
              <a:lnSpc>
                <a:spcPct val="150000"/>
              </a:lnSpc>
            </a:pPr>
            <a:r>
              <a:rPr lang="zh-CN" altLang="en-US" sz="1400" dirty="0">
                <a:solidFill>
                  <a:schemeClr val="bg1"/>
                </a:solidFill>
                <a:latin typeface="微软雅黑" pitchFamily="34" charset="-122"/>
                <a:ea typeface="微软雅黑" pitchFamily="34" charset="-122"/>
              </a:rPr>
              <a:t>基础服务平台是针对现有文献服务平台的基础数据管理进行扩展升级的项目，主要目的是加强系统的扩展性和可管理性。</a:t>
            </a:r>
            <a:endParaRPr lang="en-US" altLang="zh-CN"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anim calcmode="lin" valueType="num">
                                      <p:cBhvr>
                                        <p:cTn id="10" dur="500" fill="hold"/>
                                        <p:tgtEl>
                                          <p:spTgt spid="46"/>
                                        </p:tgtEl>
                                        <p:attrNameLst>
                                          <p:attrName>ppt_x</p:attrName>
                                        </p:attrNameLst>
                                      </p:cBhvr>
                                      <p:tavLst>
                                        <p:tav tm="0">
                                          <p:val>
                                            <p:fltVal val="0.5"/>
                                          </p:val>
                                        </p:tav>
                                        <p:tav tm="100000">
                                          <p:val>
                                            <p:strVal val="#ppt_x"/>
                                          </p:val>
                                        </p:tav>
                                      </p:tavLst>
                                    </p:anim>
                                    <p:anim calcmode="lin" valueType="num">
                                      <p:cBhvr>
                                        <p:cTn id="11" dur="500" fill="hold"/>
                                        <p:tgtEl>
                                          <p:spTgt spid="4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fltVal val="0.5"/>
                                          </p:val>
                                        </p:tav>
                                        <p:tav tm="100000">
                                          <p:val>
                                            <p:strVal val="#ppt_x"/>
                                          </p:val>
                                        </p:tav>
                                      </p:tavLst>
                                    </p:anim>
                                    <p:anim calcmode="lin" valueType="num">
                                      <p:cBhvr>
                                        <p:cTn id="18" dur="500" fill="hold"/>
                                        <p:tgtEl>
                                          <p:spTgt spid="3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par>
                          <p:cTn id="23" fill="hold">
                            <p:stCondLst>
                              <p:cond delay="1000"/>
                            </p:stCondLst>
                            <p:childTnLst>
                              <p:par>
                                <p:cTn id="24" presetID="53" presetClass="entr" presetSubtype="52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anim calcmode="lin" valueType="num">
                                      <p:cBhvr>
                                        <p:cTn id="29" dur="500" fill="hold"/>
                                        <p:tgtEl>
                                          <p:spTgt spid="25"/>
                                        </p:tgtEl>
                                        <p:attrNameLst>
                                          <p:attrName>ppt_x</p:attrName>
                                        </p:attrNameLst>
                                      </p:cBhvr>
                                      <p:tavLst>
                                        <p:tav tm="0">
                                          <p:val>
                                            <p:fltVal val="0.5"/>
                                          </p:val>
                                        </p:tav>
                                        <p:tav tm="100000">
                                          <p:val>
                                            <p:strVal val="#ppt_x"/>
                                          </p:val>
                                        </p:tav>
                                      </p:tavLst>
                                    </p:anim>
                                    <p:anim calcmode="lin" valueType="num">
                                      <p:cBhvr>
                                        <p:cTn id="30" dur="500" fill="hold"/>
                                        <p:tgtEl>
                                          <p:spTgt spid="25"/>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fltVal val="0.5"/>
                                          </p:val>
                                        </p:tav>
                                        <p:tav tm="100000">
                                          <p:val>
                                            <p:strVal val="#ppt_x"/>
                                          </p:val>
                                        </p:tav>
                                      </p:tavLst>
                                    </p:anim>
                                    <p:anim calcmode="lin" valueType="num">
                                      <p:cBhvr>
                                        <p:cTn id="37" dur="500" fill="hold"/>
                                        <p:tgtEl>
                                          <p:spTgt spid="24"/>
                                        </p:tgtEl>
                                        <p:attrNameLst>
                                          <p:attrName>ppt_y</p:attrName>
                                        </p:attrNameLst>
                                      </p:cBhvr>
                                      <p:tavLst>
                                        <p:tav tm="0">
                                          <p:val>
                                            <p:fltVal val="0.5"/>
                                          </p:val>
                                        </p:tav>
                                        <p:tav tm="100000">
                                          <p:val>
                                            <p:strVal val="#ppt_y"/>
                                          </p:val>
                                        </p:tav>
                                      </p:tavLst>
                                    </p:anim>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300"/>
                                        <p:tgtEl>
                                          <p:spTgt spid="22"/>
                                        </p:tgtEl>
                                      </p:cBhvr>
                                    </p:animEffect>
                                  </p:childTnLst>
                                </p:cTn>
                              </p:par>
                            </p:childTnLst>
                          </p:cTn>
                        </p:par>
                        <p:par>
                          <p:cTn id="42" fill="hold">
                            <p:stCondLst>
                              <p:cond delay="1800"/>
                            </p:stCondLst>
                            <p:childTnLst>
                              <p:par>
                                <p:cTn id="43" presetID="53" presetClass="entr" presetSubtype="52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fltVal val="0.5"/>
                                          </p:val>
                                        </p:tav>
                                        <p:tav tm="100000">
                                          <p:val>
                                            <p:strVal val="#ppt_x"/>
                                          </p:val>
                                        </p:tav>
                                      </p:tavLst>
                                    </p:anim>
                                    <p:anim calcmode="lin" valueType="num">
                                      <p:cBhvr>
                                        <p:cTn id="49" dur="500" fill="hold"/>
                                        <p:tgtEl>
                                          <p:spTgt spid="26"/>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fltVal val="0.5"/>
                                          </p:val>
                                        </p:tav>
                                        <p:tav tm="100000">
                                          <p:val>
                                            <p:strVal val="#ppt_x"/>
                                          </p:val>
                                        </p:tav>
                                      </p:tavLst>
                                    </p:anim>
                                    <p:anim calcmode="lin" valueType="num">
                                      <p:cBhvr>
                                        <p:cTn id="56" dur="500" fill="hold"/>
                                        <p:tgtEl>
                                          <p:spTgt spid="29"/>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40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fltVal val="0.5"/>
                                          </p:val>
                                        </p:tav>
                                        <p:tav tm="100000">
                                          <p:val>
                                            <p:strVal val="#ppt_x"/>
                                          </p:val>
                                        </p:tav>
                                      </p:tavLst>
                                    </p:anim>
                                    <p:anim calcmode="lin" valueType="num">
                                      <p:cBhvr>
                                        <p:cTn id="63" dur="500" fill="hold"/>
                                        <p:tgtEl>
                                          <p:spTgt spid="32"/>
                                        </p:tgtEl>
                                        <p:attrNameLst>
                                          <p:attrName>ppt_y</p:attrName>
                                        </p:attrNameLst>
                                      </p:cBhvr>
                                      <p:tavLst>
                                        <p:tav tm="0">
                                          <p:val>
                                            <p:fltVal val="0.5"/>
                                          </p:val>
                                        </p:tav>
                                        <p:tav tm="100000">
                                          <p:val>
                                            <p:strVal val="#ppt_y"/>
                                          </p:val>
                                        </p:tav>
                                      </p:tavLst>
                                    </p:anim>
                                  </p:childTnLst>
                                </p:cTn>
                              </p:par>
                            </p:childTnLst>
                          </p:cTn>
                        </p:par>
                        <p:par>
                          <p:cTn id="64" fill="hold">
                            <p:stCondLst>
                              <p:cond delay="2700"/>
                            </p:stCondLst>
                            <p:childTnLst>
                              <p:par>
                                <p:cTn id="65" presetID="22" presetClass="entr" presetSubtype="8"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300"/>
                                        <p:tgtEl>
                                          <p:spTgt spid="3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300"/>
                                        <p:tgtEl>
                                          <p:spTgt spid="4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4" grpId="0" animBg="1"/>
      <p:bldP spid="25" grpId="0" animBg="1"/>
      <p:bldP spid="39" grpId="0"/>
      <p:bldP spid="40" grpId="0"/>
      <p:bldP spid="43" grpId="0"/>
      <p:bldP spid="46"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基础服务平台（需求）</a:t>
            </a:r>
          </a:p>
        </p:txBody>
      </p:sp>
      <p:sp>
        <p:nvSpPr>
          <p:cNvPr id="3" name="椭圆 22"/>
          <p:cNvSpPr/>
          <p:nvPr/>
        </p:nvSpPr>
        <p:spPr>
          <a:xfrm>
            <a:off x="1298524" y="776883"/>
            <a:ext cx="1944572" cy="15841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642132" y="1014973"/>
            <a:ext cx="1257356" cy="1107996"/>
          </a:xfrm>
          <a:prstGeom prst="rect">
            <a:avLst/>
          </a:prstGeom>
          <a:noFill/>
        </p:spPr>
        <p:txBody>
          <a:bodyPr wrap="square" lIns="0" tIns="0" rIns="0" bIns="0" rtlCol="0">
            <a:spAutoFit/>
          </a:bodyPr>
          <a:lstStyle/>
          <a:p>
            <a:pPr algn="ctr"/>
            <a:r>
              <a:rPr lang="zh-CN" altLang="en-US" sz="3600" b="1" dirty="0">
                <a:solidFill>
                  <a:schemeClr val="bg1"/>
                </a:solidFill>
                <a:latin typeface="微软雅黑" pitchFamily="34" charset="-122"/>
                <a:ea typeface="微软雅黑" pitchFamily="34" charset="-122"/>
              </a:rPr>
              <a:t>现实需求</a:t>
            </a:r>
          </a:p>
        </p:txBody>
      </p:sp>
      <p:cxnSp>
        <p:nvCxnSpPr>
          <p:cNvPr id="6" name="直接连接符 5"/>
          <p:cNvCxnSpPr/>
          <p:nvPr/>
        </p:nvCxnSpPr>
        <p:spPr>
          <a:xfrm>
            <a:off x="938484" y="25050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8484" y="4305275"/>
            <a:ext cx="280831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2500" y="2603080"/>
            <a:ext cx="2520280" cy="738664"/>
          </a:xfrm>
          <a:prstGeom prst="rect">
            <a:avLst/>
          </a:prstGeom>
          <a:noFill/>
        </p:spPr>
        <p:txBody>
          <a:bodyPr wrap="square" lIns="0" tIns="0" rIns="0" bIns="0" rtlCol="0">
            <a:spAutoFit/>
          </a:bodyPr>
          <a:lstStyle/>
          <a:p>
            <a:pPr algn="dist"/>
            <a:r>
              <a:rPr lang="zh-CN" altLang="en-US" sz="2400" b="1" dirty="0">
                <a:latin typeface="微软雅黑" pitchFamily="34" charset="-122"/>
                <a:ea typeface="微软雅黑" pitchFamily="34" charset="-122"/>
              </a:rPr>
              <a:t>数据管理</a:t>
            </a:r>
            <a:endParaRPr lang="en-US" altLang="zh-CN" sz="2400" b="1" dirty="0">
              <a:latin typeface="微软雅黑" pitchFamily="34" charset="-122"/>
              <a:ea typeface="微软雅黑" pitchFamily="34" charset="-122"/>
            </a:endParaRPr>
          </a:p>
          <a:p>
            <a:pPr algn="dist"/>
            <a:r>
              <a:rPr lang="zh-CN" altLang="en-US" sz="2400" b="1" dirty="0">
                <a:latin typeface="微软雅黑" pitchFamily="34" charset="-122"/>
                <a:ea typeface="微软雅黑" pitchFamily="34" charset="-122"/>
              </a:rPr>
              <a:t>现实需求</a:t>
            </a:r>
          </a:p>
        </p:txBody>
      </p:sp>
      <p:sp>
        <p:nvSpPr>
          <p:cNvPr id="10" name="TextBox 9"/>
          <p:cNvSpPr txBox="1"/>
          <p:nvPr/>
        </p:nvSpPr>
        <p:spPr>
          <a:xfrm>
            <a:off x="1550552" y="3458016"/>
            <a:ext cx="158417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文献多级分类？</a:t>
            </a:r>
          </a:p>
        </p:txBody>
      </p:sp>
      <p:sp>
        <p:nvSpPr>
          <p:cNvPr id="11" name="TextBox 10"/>
          <p:cNvSpPr txBox="1"/>
          <p:nvPr/>
        </p:nvSpPr>
        <p:spPr>
          <a:xfrm>
            <a:off x="1550552" y="3729211"/>
            <a:ext cx="1584176" cy="215444"/>
          </a:xfrm>
          <a:prstGeom prst="rect">
            <a:avLst/>
          </a:prstGeom>
          <a:noFill/>
        </p:spPr>
        <p:txBody>
          <a:bodyPr wrap="square" lIns="0" tIns="0" rIns="0" bIns="0" rtlCol="0">
            <a:spAutoFit/>
          </a:bodyPr>
          <a:lstStyle/>
          <a:p>
            <a:pPr algn="ctr"/>
            <a:r>
              <a:rPr lang="zh-CN" altLang="en-US" sz="1400" b="1" dirty="0">
                <a:latin typeface="微软雅黑" pitchFamily="34" charset="-122"/>
                <a:ea typeface="微软雅黑" pitchFamily="34" charset="-122"/>
              </a:rPr>
              <a:t>文章多种类型？</a:t>
            </a:r>
          </a:p>
        </p:txBody>
      </p:sp>
      <p:sp>
        <p:nvSpPr>
          <p:cNvPr id="12" name="TextBox 11"/>
          <p:cNvSpPr txBox="1"/>
          <p:nvPr/>
        </p:nvSpPr>
        <p:spPr>
          <a:xfrm>
            <a:off x="1550552" y="4017243"/>
            <a:ext cx="1584176" cy="215444"/>
          </a:xfrm>
          <a:prstGeom prst="rect">
            <a:avLst/>
          </a:prstGeom>
          <a:noFill/>
        </p:spPr>
        <p:txBody>
          <a:bodyPr wrap="square" lIns="0" tIns="0" rIns="0" bIns="0" rtlCol="0">
            <a:spAutoFit/>
          </a:bodyPr>
          <a:lstStyle/>
          <a:p>
            <a:pPr algn="ctr"/>
            <a:r>
              <a:rPr lang="en-US" altLang="zh-CN" sz="1400" b="1" dirty="0">
                <a:latin typeface="微软雅黑" pitchFamily="34" charset="-122"/>
                <a:ea typeface="微软雅黑" pitchFamily="34" charset="-122"/>
              </a:rPr>
              <a:t>SOLR</a:t>
            </a:r>
            <a:r>
              <a:rPr lang="zh-CN" altLang="en-US" sz="1400" b="1" dirty="0">
                <a:latin typeface="微软雅黑" pitchFamily="34" charset="-122"/>
                <a:ea typeface="微软雅黑" pitchFamily="34" charset="-122"/>
              </a:rPr>
              <a:t>元数据的组织？</a:t>
            </a:r>
          </a:p>
        </p:txBody>
      </p:sp>
      <p:sp>
        <p:nvSpPr>
          <p:cNvPr id="14" name="TextBox 13"/>
          <p:cNvSpPr txBox="1"/>
          <p:nvPr/>
        </p:nvSpPr>
        <p:spPr>
          <a:xfrm>
            <a:off x="938484" y="4411977"/>
            <a:ext cx="2808312" cy="577081"/>
          </a:xfrm>
          <a:prstGeom prst="rect">
            <a:avLst/>
          </a:prstGeom>
          <a:noFill/>
        </p:spPr>
        <p:txBody>
          <a:bodyPr wrap="square" lIns="0" tIns="0" rIns="0" bIns="0" rtlCol="0">
            <a:spAutoFit/>
          </a:bodyPr>
          <a:lstStyle/>
          <a:p>
            <a:pPr algn="just">
              <a:lnSpc>
                <a:spcPts val="1500"/>
              </a:lnSpc>
            </a:pPr>
            <a:r>
              <a:rPr lang="zh-CN" altLang="en-US" sz="1000" dirty="0">
                <a:latin typeface="微软雅黑" pitchFamily="34" charset="-122"/>
                <a:ea typeface="微软雅黑" pitchFamily="34" charset="-122"/>
              </a:rPr>
              <a:t>数据框架是一个非常复杂的管理体系，完全建立在文献资源服务的需求上的，深入到文献服务的每一个细节和层面</a:t>
            </a:r>
            <a:endParaRPr lang="en-US" altLang="zh-CN" sz="1000" dirty="0">
              <a:latin typeface="微软雅黑" pitchFamily="34" charset="-122"/>
              <a:ea typeface="微软雅黑" pitchFamily="34" charset="-122"/>
            </a:endParaRPr>
          </a:p>
        </p:txBody>
      </p:sp>
      <p:sp>
        <p:nvSpPr>
          <p:cNvPr id="15" name="Freeform 5"/>
          <p:cNvSpPr>
            <a:spLocks/>
          </p:cNvSpPr>
          <p:nvPr/>
        </p:nvSpPr>
        <p:spPr bwMode="auto">
          <a:xfrm>
            <a:off x="4246442" y="949664"/>
            <a:ext cx="931331" cy="3822203"/>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圆角矩形 15"/>
          <p:cNvSpPr/>
          <p:nvPr/>
        </p:nvSpPr>
        <p:spPr>
          <a:xfrm>
            <a:off x="5364088" y="94966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5364088" y="1508372"/>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5364088" y="2067080"/>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364088" y="2625788"/>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364088" y="3184496"/>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5364088" y="3743204"/>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364088" y="4301909"/>
            <a:ext cx="3168352" cy="469958"/>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5714950" y="1131590"/>
            <a:ext cx="267347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文献类型</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文献多级分类管理来支持文献管理</a:t>
            </a:r>
            <a:endParaRPr lang="en-US" altLang="zh-CN" sz="1000" dirty="0">
              <a:latin typeface="微软雅黑" pitchFamily="34" charset="-122"/>
              <a:ea typeface="微软雅黑" pitchFamily="34" charset="-122"/>
            </a:endParaRPr>
          </a:p>
        </p:txBody>
      </p:sp>
      <p:sp>
        <p:nvSpPr>
          <p:cNvPr id="24" name="TextBox 23"/>
          <p:cNvSpPr txBox="1"/>
          <p:nvPr/>
        </p:nvSpPr>
        <p:spPr>
          <a:xfrm>
            <a:off x="5714950" y="1666407"/>
            <a:ext cx="2745482"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文章类型管理支持正文、图片、广告多种类型</a:t>
            </a:r>
            <a:endParaRPr lang="en-US" altLang="zh-CN" sz="1000" dirty="0">
              <a:latin typeface="微软雅黑" pitchFamily="34" charset="-122"/>
              <a:ea typeface="微软雅黑" pitchFamily="34" charset="-122"/>
            </a:endParaRPr>
          </a:p>
        </p:txBody>
      </p:sp>
      <p:sp>
        <p:nvSpPr>
          <p:cNvPr id="25" name="TextBox 24"/>
          <p:cNvSpPr txBox="1"/>
          <p:nvPr/>
        </p:nvSpPr>
        <p:spPr>
          <a:xfrm>
            <a:off x="5714950" y="2225115"/>
            <a:ext cx="231343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文献文章关联元数据管理（定义数据）</a:t>
            </a:r>
            <a:endParaRPr lang="en-US" altLang="zh-CN" sz="1000" dirty="0">
              <a:latin typeface="微软雅黑" pitchFamily="34" charset="-122"/>
              <a:ea typeface="微软雅黑" pitchFamily="34" charset="-122"/>
            </a:endParaRPr>
          </a:p>
        </p:txBody>
      </p:sp>
      <p:sp>
        <p:nvSpPr>
          <p:cNvPr id="26" name="TextBox 25"/>
          <p:cNvSpPr txBox="1"/>
          <p:nvPr/>
        </p:nvSpPr>
        <p:spPr>
          <a:xfrm>
            <a:off x="5714950" y="2783823"/>
            <a:ext cx="2313434" cy="153888"/>
          </a:xfrm>
          <a:prstGeom prst="rect">
            <a:avLst/>
          </a:prstGeom>
          <a:noFill/>
        </p:spPr>
        <p:txBody>
          <a:bodyPr wrap="square" lIns="0" tIns="0" rIns="0" bIns="0" rtlCol="0">
            <a:spAutoFit/>
          </a:bodyPr>
          <a:lstStyle/>
          <a:p>
            <a:pPr algn="just"/>
            <a:r>
              <a:rPr lang="en-US" altLang="zh-CN" sz="1000" dirty="0">
                <a:latin typeface="微软雅黑" pitchFamily="34" charset="-122"/>
                <a:ea typeface="微软雅黑" pitchFamily="34" charset="-122"/>
              </a:rPr>
              <a:t>SOLR</a:t>
            </a:r>
            <a:r>
              <a:rPr lang="zh-CN" altLang="en-US" sz="1000" dirty="0">
                <a:latin typeface="微软雅黑" pitchFamily="34" charset="-122"/>
                <a:ea typeface="微软雅黑" pitchFamily="34" charset="-122"/>
              </a:rPr>
              <a:t>元数据管理（定义检索数据）</a:t>
            </a:r>
            <a:endParaRPr lang="en-US" altLang="zh-CN" sz="1000" dirty="0">
              <a:latin typeface="微软雅黑" pitchFamily="34" charset="-122"/>
              <a:ea typeface="微软雅黑" pitchFamily="34" charset="-122"/>
            </a:endParaRPr>
          </a:p>
        </p:txBody>
      </p:sp>
      <p:sp>
        <p:nvSpPr>
          <p:cNvPr id="27" name="TextBox 26"/>
          <p:cNvSpPr txBox="1"/>
          <p:nvPr/>
        </p:nvSpPr>
        <p:spPr>
          <a:xfrm>
            <a:off x="5714950" y="3342531"/>
            <a:ext cx="2601466"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检索字段管理（配置高级检索、专业检索字段）</a:t>
            </a:r>
            <a:endParaRPr lang="en-US" altLang="zh-CN" sz="1000" dirty="0">
              <a:latin typeface="微软雅黑" pitchFamily="34" charset="-122"/>
              <a:ea typeface="微软雅黑" pitchFamily="34" charset="-122"/>
            </a:endParaRPr>
          </a:p>
        </p:txBody>
      </p:sp>
      <p:sp>
        <p:nvSpPr>
          <p:cNvPr id="28" name="TextBox 27"/>
          <p:cNvSpPr txBox="1"/>
          <p:nvPr/>
        </p:nvSpPr>
        <p:spPr>
          <a:xfrm>
            <a:off x="5714950" y="3901239"/>
            <a:ext cx="2673474" cy="153888"/>
          </a:xfrm>
          <a:prstGeom prst="rect">
            <a:avLst/>
          </a:prstGeom>
          <a:noFill/>
        </p:spPr>
        <p:txBody>
          <a:bodyPr wrap="square" lIns="0" tIns="0" rIns="0" bIns="0" rtlCol="0">
            <a:spAutoFit/>
          </a:bodyPr>
          <a:lstStyle/>
          <a:p>
            <a:pPr algn="just"/>
            <a:r>
              <a:rPr lang="zh-CN" altLang="en-US" sz="1000" dirty="0">
                <a:latin typeface="微软雅黑" pitchFamily="34" charset="-122"/>
                <a:ea typeface="微软雅黑" pitchFamily="34" charset="-122"/>
              </a:rPr>
              <a:t>聚类字段管理（配置聚类的字段、支持多级聚类）</a:t>
            </a:r>
            <a:endParaRPr lang="en-US" altLang="zh-CN" sz="1000" dirty="0">
              <a:latin typeface="微软雅黑" pitchFamily="34" charset="-122"/>
              <a:ea typeface="微软雅黑" pitchFamily="34" charset="-122"/>
            </a:endParaRPr>
          </a:p>
        </p:txBody>
      </p:sp>
      <p:sp>
        <p:nvSpPr>
          <p:cNvPr id="29" name="TextBox 28"/>
          <p:cNvSpPr txBox="1"/>
          <p:nvPr/>
        </p:nvSpPr>
        <p:spPr>
          <a:xfrm>
            <a:off x="5714950" y="4459944"/>
            <a:ext cx="2889498" cy="153888"/>
          </a:xfrm>
          <a:prstGeom prst="rect">
            <a:avLst/>
          </a:prstGeom>
          <a:noFill/>
        </p:spPr>
        <p:txBody>
          <a:bodyPr wrap="square" lIns="0" tIns="0" rIns="0" bIns="0" rtlCol="0">
            <a:spAutoFit/>
          </a:bodyPr>
          <a:lstStyle/>
          <a:p>
            <a:pPr algn="just"/>
            <a:r>
              <a:rPr lang="en-US" altLang="zh-CN" sz="1000" dirty="0">
                <a:latin typeface="微软雅黑" pitchFamily="34" charset="-122"/>
                <a:ea typeface="微软雅黑" pitchFamily="34" charset="-122"/>
              </a:rPr>
              <a:t>SOLR</a:t>
            </a:r>
            <a:r>
              <a:rPr lang="zh-CN" altLang="en-US" sz="1000" dirty="0">
                <a:latin typeface="微软雅黑" pitchFamily="34" charset="-122"/>
                <a:ea typeface="微软雅黑" pitchFamily="34" charset="-122"/>
              </a:rPr>
              <a:t>数据版本管理（支持版本同步、自定义同步）</a:t>
            </a:r>
            <a:endParaRPr lang="en-US" altLang="zh-CN" sz="1000" dirty="0">
              <a:latin typeface="微软雅黑" pitchFamily="34" charset="-122"/>
              <a:ea typeface="微软雅黑" pitchFamily="34" charset="-122"/>
            </a:endParaRPr>
          </a:p>
        </p:txBody>
      </p:sp>
      <p:sp>
        <p:nvSpPr>
          <p:cNvPr id="30"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8156762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2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4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strVal val="#ppt_x"/>
                                          </p:val>
                                        </p:tav>
                                        <p:tav tm="100000">
                                          <p:val>
                                            <p:strVal val="#ppt_x"/>
                                          </p:val>
                                        </p:tav>
                                      </p:tavLst>
                                    </p:anim>
                                    <p:anim calcmode="lin" valueType="num">
                                      <p:cBhvr>
                                        <p:cTn id="47" dur="5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24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300"/>
                                        <p:tgtEl>
                                          <p:spTgt spid="14"/>
                                        </p:tgtEl>
                                      </p:cBhvr>
                                    </p:animEffect>
                                  </p:childTnLst>
                                </p:cTn>
                              </p:par>
                            </p:childTnLst>
                          </p:cTn>
                        </p:par>
                        <p:par>
                          <p:cTn id="52" fill="hold">
                            <p:stCondLst>
                              <p:cond delay="2700"/>
                            </p:stCondLst>
                            <p:childTnLst>
                              <p:par>
                                <p:cTn id="53" presetID="16" presetClass="entr" presetSubtype="2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Horizontal)">
                                      <p:cBhvr>
                                        <p:cTn id="55" dur="500"/>
                                        <p:tgtEl>
                                          <p:spTgt spid="15"/>
                                        </p:tgtEl>
                                      </p:cBhvr>
                                    </p:animEffect>
                                  </p:childTnLst>
                                </p:cTn>
                              </p:par>
                            </p:childTnLst>
                          </p:cTn>
                        </p:par>
                        <p:par>
                          <p:cTn id="56" fill="hold">
                            <p:stCondLst>
                              <p:cond delay="32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300"/>
                                        <p:tgtEl>
                                          <p:spTgt spid="2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300"/>
                                        <p:tgtEl>
                                          <p:spTgt spid="16"/>
                                        </p:tgtEl>
                                      </p:cBhvr>
                                    </p:animEffect>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300"/>
                                        <p:tgtEl>
                                          <p:spTgt spid="24"/>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300"/>
                                        <p:tgtEl>
                                          <p:spTgt spid="17"/>
                                        </p:tgtEl>
                                      </p:cBhvr>
                                    </p:animEffect>
                                  </p:childTnLst>
                                </p:cTn>
                              </p:par>
                            </p:childTnLst>
                          </p:cTn>
                        </p:par>
                        <p:par>
                          <p:cTn id="70" fill="hold">
                            <p:stCondLst>
                              <p:cond delay="3800"/>
                            </p:stCondLst>
                            <p:childTnLst>
                              <p:par>
                                <p:cTn id="71" presetID="22" presetClass="entr" presetSubtype="8"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300"/>
                                        <p:tgtEl>
                                          <p:spTgt spid="2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left)">
                                      <p:cBhvr>
                                        <p:cTn id="76" dur="300"/>
                                        <p:tgtEl>
                                          <p:spTgt spid="18"/>
                                        </p:tgtEl>
                                      </p:cBhvr>
                                    </p:animEffect>
                                  </p:childTnLst>
                                </p:cTn>
                              </p:par>
                            </p:childTnLst>
                          </p:cTn>
                        </p:par>
                        <p:par>
                          <p:cTn id="77" fill="hold">
                            <p:stCondLst>
                              <p:cond delay="4100"/>
                            </p:stCondLst>
                            <p:childTnLst>
                              <p:par>
                                <p:cTn id="78" presetID="22" presetClass="entr" presetSubtype="8"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300"/>
                                        <p:tgtEl>
                                          <p:spTgt spid="26"/>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300"/>
                                        <p:tgtEl>
                                          <p:spTgt spid="19"/>
                                        </p:tgtEl>
                                      </p:cBhvr>
                                    </p:animEffect>
                                  </p:childTnLst>
                                </p:cTn>
                              </p:par>
                            </p:childTnLst>
                          </p:cTn>
                        </p:par>
                        <p:par>
                          <p:cTn id="84" fill="hold">
                            <p:stCondLst>
                              <p:cond delay="4400"/>
                            </p:stCondLst>
                            <p:childTnLst>
                              <p:par>
                                <p:cTn id="85" presetID="22" presetClass="entr" presetSubtype="8"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300"/>
                                        <p:tgtEl>
                                          <p:spTgt spid="27"/>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wipe(left)">
                                      <p:cBhvr>
                                        <p:cTn id="90" dur="300"/>
                                        <p:tgtEl>
                                          <p:spTgt spid="20"/>
                                        </p:tgtEl>
                                      </p:cBhvr>
                                    </p:animEffect>
                                  </p:childTnLst>
                                </p:cTn>
                              </p:par>
                            </p:childTnLst>
                          </p:cTn>
                        </p:par>
                        <p:par>
                          <p:cTn id="91" fill="hold">
                            <p:stCondLst>
                              <p:cond delay="4700"/>
                            </p:stCondLst>
                            <p:childTnLst>
                              <p:par>
                                <p:cTn id="92" presetID="22" presetClass="entr" presetSubtype="8"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left)">
                                      <p:cBhvr>
                                        <p:cTn id="94" dur="300"/>
                                        <p:tgtEl>
                                          <p:spTgt spid="28"/>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300"/>
                                        <p:tgtEl>
                                          <p:spTgt spid="21"/>
                                        </p:tgtEl>
                                      </p:cBhvr>
                                    </p:animEffect>
                                  </p:childTnLst>
                                </p:cTn>
                              </p:par>
                            </p:childTnLst>
                          </p:cTn>
                        </p:par>
                        <p:par>
                          <p:cTn id="98" fill="hold">
                            <p:stCondLst>
                              <p:cond delay="5000"/>
                            </p:stCondLst>
                            <p:childTnLst>
                              <p:par>
                                <p:cTn id="99" presetID="22" presetClass="entr" presetSubtype="8"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300"/>
                                        <p:tgtEl>
                                          <p:spTgt spid="2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left)">
                                      <p:cBhvr>
                                        <p:cTn id="104"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p:bldP spid="11" grpId="0"/>
      <p:bldP spid="12" grpId="0"/>
      <p:bldP spid="14" grpId="0"/>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8"/>
            <a:ext cx="4029492" cy="277143"/>
          </a:xfrm>
        </p:spPr>
        <p:txBody>
          <a:bodyPr/>
          <a:lstStyle/>
          <a:p>
            <a:r>
              <a:rPr lang="zh-CN" altLang="en-US" dirty="0"/>
              <a:t>基础服务平台（数据框架功能）</a:t>
            </a:r>
          </a:p>
        </p:txBody>
      </p:sp>
      <p:sp>
        <p:nvSpPr>
          <p:cNvPr id="50" name="TextBox 49"/>
          <p:cNvSpPr txBox="1"/>
          <p:nvPr/>
        </p:nvSpPr>
        <p:spPr>
          <a:xfrm>
            <a:off x="1177462" y="1043111"/>
            <a:ext cx="303449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solidFill>
              </a:rPr>
              <a:t>文献服务数据框架</a:t>
            </a:r>
          </a:p>
        </p:txBody>
      </p:sp>
      <p:sp>
        <p:nvSpPr>
          <p:cNvPr id="51" name="TextBox 50"/>
          <p:cNvSpPr txBox="1"/>
          <p:nvPr/>
        </p:nvSpPr>
        <p:spPr>
          <a:xfrm>
            <a:off x="1177463" y="1412443"/>
            <a:ext cx="2890481" cy="692497"/>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解决生产平台数据到服务平台数据迁移转换问题，</a:t>
            </a:r>
            <a:endParaRPr lang="en-US" altLang="zh-CN" sz="1000" dirty="0">
              <a:solidFill>
                <a:schemeClr val="tx1">
                  <a:lumMod val="75000"/>
                  <a:lumOff val="25000"/>
                </a:schemeClr>
              </a:solidFill>
            </a:endParaRPr>
          </a:p>
          <a:p>
            <a:pPr>
              <a:lnSpc>
                <a:spcPct val="150000"/>
              </a:lnSpc>
            </a:pPr>
            <a:r>
              <a:rPr lang="zh-CN" altLang="en-US" sz="1000" dirty="0">
                <a:solidFill>
                  <a:schemeClr val="tx1">
                    <a:lumMod val="75000"/>
                    <a:lumOff val="25000"/>
                  </a:schemeClr>
                </a:solidFill>
              </a:rPr>
              <a:t>解决服务平台的数据资源扩展问题，解决数据资源的服务配置问题</a:t>
            </a:r>
            <a:endParaRPr lang="en-US" altLang="zh-CN" sz="1000" dirty="0">
              <a:solidFill>
                <a:schemeClr val="tx1">
                  <a:lumMod val="75000"/>
                  <a:lumOff val="25000"/>
                </a:schemeClr>
              </a:solidFill>
            </a:endParaRPr>
          </a:p>
        </p:txBody>
      </p:sp>
      <p:grpSp>
        <p:nvGrpSpPr>
          <p:cNvPr id="52" name="组合 51"/>
          <p:cNvGrpSpPr/>
          <p:nvPr/>
        </p:nvGrpSpPr>
        <p:grpSpPr>
          <a:xfrm>
            <a:off x="1042988" y="2272381"/>
            <a:ext cx="3503612" cy="1309688"/>
            <a:chOff x="1042988" y="2273002"/>
            <a:chExt cx="3503612" cy="1309688"/>
          </a:xfrm>
        </p:grpSpPr>
        <p:sp>
          <p:nvSpPr>
            <p:cNvPr id="53" name="Freeform 7"/>
            <p:cNvSpPr>
              <a:spLocks/>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TextBox 53"/>
            <p:cNvSpPr txBox="1"/>
            <p:nvPr/>
          </p:nvSpPr>
          <p:spPr>
            <a:xfrm>
              <a:off x="1749987" y="2455515"/>
              <a:ext cx="2677997" cy="400110"/>
            </a:xfrm>
            <a:prstGeom prst="rect">
              <a:avLst/>
            </a:prstGeom>
            <a:noFill/>
          </p:spPr>
          <p:txBody>
            <a:bodyPr wrap="square" rtlCol="0">
              <a:spAutoFit/>
            </a:bodyPr>
            <a:lstStyle/>
            <a:p>
              <a:pPr algn="just"/>
              <a:r>
                <a:rPr lang="zh-CN" altLang="en-US" sz="1000" dirty="0">
                  <a:solidFill>
                    <a:schemeClr val="bg1"/>
                  </a:solidFill>
                  <a:latin typeface="微软雅黑" pitchFamily="34" charset="-122"/>
                  <a:ea typeface="微软雅黑" pitchFamily="34" charset="-122"/>
                </a:rPr>
                <a:t>数据迁移的转换</a:t>
              </a:r>
              <a:endParaRPr lang="en-US" altLang="zh-CN" sz="1000" dirty="0">
                <a:solidFill>
                  <a:schemeClr val="bg1"/>
                </a:solidFill>
                <a:latin typeface="微软雅黑" pitchFamily="34" charset="-122"/>
                <a:ea typeface="微软雅黑" pitchFamily="34" charset="-122"/>
              </a:endParaRPr>
            </a:p>
            <a:p>
              <a:pPr algn="just"/>
              <a:r>
                <a:rPr lang="zh-CN" altLang="en-US" sz="1000" dirty="0">
                  <a:solidFill>
                    <a:schemeClr val="bg1"/>
                  </a:solidFill>
                  <a:latin typeface="微软雅黑" pitchFamily="34" charset="-122"/>
                  <a:ea typeface="微软雅黑" pitchFamily="34" charset="-122"/>
                </a:rPr>
                <a:t>生产数据（</a:t>
              </a:r>
              <a:r>
                <a:rPr lang="en-US" altLang="zh-CN" sz="1000" dirty="0">
                  <a:solidFill>
                    <a:schemeClr val="bg1"/>
                  </a:solidFill>
                  <a:latin typeface="微软雅黑" pitchFamily="34" charset="-122"/>
                  <a:ea typeface="微软雅黑" pitchFamily="34" charset="-122"/>
                </a:rPr>
                <a:t>SQL</a:t>
              </a:r>
              <a:r>
                <a:rPr lang="zh-CN" altLang="en-US" sz="1000" dirty="0">
                  <a:solidFill>
                    <a:schemeClr val="bg1"/>
                  </a:solidFill>
                  <a:latin typeface="微软雅黑" pitchFamily="34" charset="-122"/>
                  <a:ea typeface="微软雅黑" pitchFamily="34" charset="-122"/>
                </a:rPr>
                <a:t>）</a:t>
              </a:r>
              <a:r>
                <a:rPr lang="en-US" altLang="zh-CN" sz="1000" dirty="0">
                  <a:solidFill>
                    <a:schemeClr val="bg1"/>
                  </a:solidFill>
                  <a:latin typeface="微软雅黑" pitchFamily="34" charset="-122"/>
                  <a:ea typeface="微软雅黑" pitchFamily="34" charset="-122"/>
                </a:rPr>
                <a:t>=》 </a:t>
              </a:r>
              <a:r>
                <a:rPr lang="zh-CN" altLang="en-US" sz="1000" dirty="0">
                  <a:solidFill>
                    <a:schemeClr val="bg1"/>
                  </a:solidFill>
                  <a:latin typeface="微软雅黑" pitchFamily="34" charset="-122"/>
                  <a:ea typeface="微软雅黑" pitchFamily="34" charset="-122"/>
                </a:rPr>
                <a:t>服务平台（</a:t>
              </a:r>
              <a:r>
                <a:rPr lang="en-US" altLang="zh-CN" sz="1000" dirty="0">
                  <a:solidFill>
                    <a:schemeClr val="bg1"/>
                  </a:solidFill>
                  <a:latin typeface="微软雅黑" pitchFamily="34" charset="-122"/>
                  <a:ea typeface="微软雅黑" pitchFamily="34" charset="-122"/>
                </a:rPr>
                <a:t>ORACLE</a:t>
              </a:r>
              <a:r>
                <a:rPr lang="zh-CN" altLang="en-US" sz="1000" dirty="0">
                  <a:solidFill>
                    <a:schemeClr val="bg1"/>
                  </a:solidFill>
                  <a:latin typeface="微软雅黑" pitchFamily="34" charset="-122"/>
                  <a:ea typeface="微软雅黑" pitchFamily="34" charset="-122"/>
                </a:rPr>
                <a:t>）</a:t>
              </a:r>
              <a:endParaRPr lang="en-US" altLang="zh-CN" sz="1000" dirty="0">
                <a:solidFill>
                  <a:schemeClr val="bg1"/>
                </a:solidFill>
                <a:latin typeface="微软雅黑" pitchFamily="34" charset="-122"/>
                <a:ea typeface="微软雅黑" pitchFamily="34" charset="-122"/>
              </a:endParaRPr>
            </a:p>
          </p:txBody>
        </p:sp>
        <p:sp>
          <p:nvSpPr>
            <p:cNvPr id="55" name="矩形 54"/>
            <p:cNvSpPr/>
            <p:nvPr/>
          </p:nvSpPr>
          <p:spPr>
            <a:xfrm>
              <a:off x="1151814" y="2393960"/>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grpSp>
      <p:grpSp>
        <p:nvGrpSpPr>
          <p:cNvPr id="56" name="组合 55"/>
          <p:cNvGrpSpPr/>
          <p:nvPr/>
        </p:nvGrpSpPr>
        <p:grpSpPr>
          <a:xfrm>
            <a:off x="1042988" y="3331244"/>
            <a:ext cx="3503612" cy="1309688"/>
            <a:chOff x="1042988" y="3331865"/>
            <a:chExt cx="3503612" cy="1309688"/>
          </a:xfrm>
        </p:grpSpPr>
        <p:sp>
          <p:nvSpPr>
            <p:cNvPr id="57" name="Freeform 8"/>
            <p:cNvSpPr>
              <a:spLocks/>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TextBox 57"/>
            <p:cNvSpPr txBox="1"/>
            <p:nvPr/>
          </p:nvSpPr>
          <p:spPr>
            <a:xfrm>
              <a:off x="1750678" y="3522860"/>
              <a:ext cx="2677306" cy="400110"/>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数据转换到检索服务器</a:t>
              </a:r>
              <a:endParaRPr lang="en-US" altLang="zh-CN" sz="1000" dirty="0"/>
            </a:p>
            <a:p>
              <a:r>
                <a:rPr lang="zh-CN" altLang="en-US" sz="1000" dirty="0"/>
                <a:t>服务平台（</a:t>
              </a:r>
              <a:r>
                <a:rPr lang="en-US" altLang="zh-CN" sz="1000" dirty="0"/>
                <a:t>ORACLE</a:t>
              </a:r>
              <a:r>
                <a:rPr lang="zh-CN" altLang="en-US" sz="1000" dirty="0"/>
                <a:t>）</a:t>
              </a:r>
              <a:r>
                <a:rPr lang="en-US" altLang="zh-CN" sz="1000" dirty="0"/>
                <a:t>=&gt; SOLR CLOUD</a:t>
              </a:r>
            </a:p>
          </p:txBody>
        </p:sp>
        <p:sp>
          <p:nvSpPr>
            <p:cNvPr id="59" name="矩形 58"/>
            <p:cNvSpPr/>
            <p:nvPr/>
          </p:nvSpPr>
          <p:spPr>
            <a:xfrm>
              <a:off x="1151814" y="3445916"/>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grpSp>
        <p:nvGrpSpPr>
          <p:cNvPr id="60" name="组合 59"/>
          <p:cNvGrpSpPr/>
          <p:nvPr/>
        </p:nvGrpSpPr>
        <p:grpSpPr>
          <a:xfrm>
            <a:off x="4635500" y="1719931"/>
            <a:ext cx="3680916" cy="1309688"/>
            <a:chOff x="4635500" y="1720552"/>
            <a:chExt cx="3680916" cy="1309688"/>
          </a:xfrm>
        </p:grpSpPr>
        <p:sp>
          <p:nvSpPr>
            <p:cNvPr id="61" name="Freeform 5"/>
            <p:cNvSpPr>
              <a:spLocks/>
            </p:cNvSpPr>
            <p:nvPr/>
          </p:nvSpPr>
          <p:spPr bwMode="auto">
            <a:xfrm>
              <a:off x="4635500" y="1720552"/>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TextBox 61"/>
            <p:cNvSpPr txBox="1"/>
            <p:nvPr/>
          </p:nvSpPr>
          <p:spPr>
            <a:xfrm>
              <a:off x="5780228" y="1889055"/>
              <a:ext cx="2536188" cy="400110"/>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数据服务配置</a:t>
              </a:r>
              <a:endParaRPr lang="en-US" altLang="zh-CN" sz="1000" dirty="0"/>
            </a:p>
            <a:p>
              <a:r>
                <a:rPr lang="zh-CN" altLang="en-US" sz="1000" dirty="0"/>
                <a:t>配置数据检索和聚类的字段和呈现方式</a:t>
              </a:r>
              <a:endParaRPr lang="en-US" altLang="zh-CN" sz="1000" dirty="0"/>
            </a:p>
          </p:txBody>
        </p:sp>
        <p:sp>
          <p:nvSpPr>
            <p:cNvPr id="63" name="矩形 62"/>
            <p:cNvSpPr/>
            <p:nvPr/>
          </p:nvSpPr>
          <p:spPr>
            <a:xfrm>
              <a:off x="5159007" y="1828562"/>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03</a:t>
              </a:r>
              <a:endParaRPr lang="zh-CN" altLang="en-US" sz="2800" b="1" dirty="0">
                <a:solidFill>
                  <a:schemeClr val="bg1"/>
                </a:solidFill>
                <a:latin typeface="微软雅黑" pitchFamily="34" charset="-122"/>
                <a:ea typeface="微软雅黑" pitchFamily="34" charset="-122"/>
              </a:endParaRPr>
            </a:p>
          </p:txBody>
        </p:sp>
      </p:grpSp>
      <p:grpSp>
        <p:nvGrpSpPr>
          <p:cNvPr id="64" name="组合 63"/>
          <p:cNvGrpSpPr/>
          <p:nvPr/>
        </p:nvGrpSpPr>
        <p:grpSpPr>
          <a:xfrm>
            <a:off x="4635500" y="2780381"/>
            <a:ext cx="3503612" cy="1309688"/>
            <a:chOff x="4635500" y="2781002"/>
            <a:chExt cx="3503612" cy="1309688"/>
          </a:xfrm>
        </p:grpSpPr>
        <p:sp>
          <p:nvSpPr>
            <p:cNvPr id="65"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TextBox 65"/>
            <p:cNvSpPr txBox="1"/>
            <p:nvPr/>
          </p:nvSpPr>
          <p:spPr>
            <a:xfrm>
              <a:off x="5796137" y="2932411"/>
              <a:ext cx="2088231" cy="553998"/>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数据权限控制</a:t>
              </a:r>
              <a:endParaRPr lang="en-US" altLang="zh-CN" sz="1000" dirty="0"/>
            </a:p>
            <a:p>
              <a:r>
                <a:rPr lang="zh-CN" altLang="en-US" sz="1000" dirty="0"/>
                <a:t>支持细化到字段的配置，是否可检索、前台可见、后台可见</a:t>
              </a:r>
              <a:endParaRPr lang="en-US" altLang="zh-CN" sz="1000" dirty="0"/>
            </a:p>
          </p:txBody>
        </p:sp>
        <p:sp>
          <p:nvSpPr>
            <p:cNvPr id="67" name="矩形 66"/>
            <p:cNvSpPr/>
            <p:nvPr/>
          </p:nvSpPr>
          <p:spPr>
            <a:xfrm>
              <a:off x="5159007" y="2899082"/>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04</a:t>
              </a:r>
              <a:endParaRPr lang="zh-CN" altLang="en-US" sz="2800" b="1" dirty="0">
                <a:solidFill>
                  <a:schemeClr val="bg1"/>
                </a:solidFill>
                <a:latin typeface="微软雅黑" pitchFamily="34" charset="-122"/>
                <a:ea typeface="微软雅黑" pitchFamily="34" charset="-122"/>
              </a:endParaRPr>
            </a:p>
          </p:txBody>
        </p:sp>
      </p:grpSp>
      <p:sp>
        <p:nvSpPr>
          <p:cNvPr id="21"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606992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right)">
                                      <p:cBhvr>
                                        <p:cTn id="16" dur="500"/>
                                        <p:tgtEl>
                                          <p:spTgt spid="5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500"/>
                                        <p:tgtEl>
                                          <p:spTgt spid="5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8"/>
            <a:ext cx="3317920" cy="277143"/>
          </a:xfrm>
        </p:spPr>
        <p:txBody>
          <a:bodyPr/>
          <a:lstStyle/>
          <a:p>
            <a:r>
              <a:rPr lang="zh-CN" altLang="en-US" dirty="0"/>
              <a:t>基础服务平台（数据框架特点）</a:t>
            </a:r>
          </a:p>
        </p:txBody>
      </p:sp>
      <p:sp>
        <p:nvSpPr>
          <p:cNvPr id="3" name="Freeform 5"/>
          <p:cNvSpPr>
            <a:spLocks/>
          </p:cNvSpPr>
          <p:nvPr/>
        </p:nvSpPr>
        <p:spPr bwMode="auto">
          <a:xfrm>
            <a:off x="1030379" y="1427526"/>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 name="TextBox 3"/>
          <p:cNvSpPr txBox="1"/>
          <p:nvPr/>
        </p:nvSpPr>
        <p:spPr>
          <a:xfrm>
            <a:off x="1350643" y="1772530"/>
            <a:ext cx="638454" cy="615553"/>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a:t>统一</a:t>
            </a:r>
            <a:endParaRPr lang="en-US" altLang="zh-CN" sz="2000" b="1" dirty="0"/>
          </a:p>
          <a:p>
            <a:pPr algn="ctr"/>
            <a:r>
              <a:rPr lang="zh-CN" altLang="en-US" sz="2000" b="1" dirty="0"/>
              <a:t>完整</a:t>
            </a:r>
          </a:p>
        </p:txBody>
      </p:sp>
      <p:sp>
        <p:nvSpPr>
          <p:cNvPr id="5" name="矩形 3"/>
          <p:cNvSpPr/>
          <p:nvPr/>
        </p:nvSpPr>
        <p:spPr>
          <a:xfrm>
            <a:off x="2309587" y="874038"/>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p:cNvSpPr>
          <p:nvPr/>
        </p:nvSpPr>
        <p:spPr bwMode="auto">
          <a:xfrm>
            <a:off x="2225767" y="2141901"/>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1030379" y="2837226"/>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3"/>
          <p:cNvSpPr/>
          <p:nvPr/>
        </p:nvSpPr>
        <p:spPr>
          <a:xfrm>
            <a:off x="3726907" y="2207538"/>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p:nvPr/>
        </p:nvSpPr>
        <p:spPr>
          <a:xfrm>
            <a:off x="2309587" y="3541038"/>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045625" y="1917889"/>
            <a:ext cx="360284" cy="324836"/>
            <a:chOff x="2142410" y="2298139"/>
            <a:chExt cx="360284" cy="324836"/>
          </a:xfrm>
        </p:grpSpPr>
        <p:sp>
          <p:nvSpPr>
            <p:cNvPr id="11"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a:solidFill>
                    <a:schemeClr val="accent1"/>
                  </a:solidFill>
                </a:rPr>
                <a:t>1</a:t>
              </a:r>
              <a:endParaRPr lang="zh-CN" altLang="en-US" sz="2000" b="1" dirty="0">
                <a:solidFill>
                  <a:schemeClr val="accent1"/>
                </a:solidFill>
              </a:endParaRPr>
            </a:p>
          </p:txBody>
        </p:sp>
      </p:grpSp>
      <p:sp>
        <p:nvSpPr>
          <p:cNvPr id="13" name="TextBox 12"/>
          <p:cNvSpPr txBox="1"/>
          <p:nvPr/>
        </p:nvSpPr>
        <p:spPr>
          <a:xfrm>
            <a:off x="2534126" y="2487664"/>
            <a:ext cx="638454" cy="923330"/>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a:t>稳定灵活</a:t>
            </a:r>
            <a:endParaRPr lang="en-US" altLang="zh-CN" sz="2000" b="1" dirty="0"/>
          </a:p>
          <a:p>
            <a:pPr algn="ctr"/>
            <a:endParaRPr lang="zh-CN" altLang="en-US" sz="2000" b="1" dirty="0"/>
          </a:p>
        </p:txBody>
      </p:sp>
      <p:grpSp>
        <p:nvGrpSpPr>
          <p:cNvPr id="14" name="组合 13"/>
          <p:cNvGrpSpPr/>
          <p:nvPr/>
        </p:nvGrpSpPr>
        <p:grpSpPr>
          <a:xfrm>
            <a:off x="3229108" y="2633023"/>
            <a:ext cx="360284" cy="324836"/>
            <a:chOff x="2142410" y="2298139"/>
            <a:chExt cx="360284" cy="324836"/>
          </a:xfrm>
        </p:grpSpPr>
        <p:sp>
          <p:nvSpPr>
            <p:cNvPr id="15"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TextBox 15"/>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a:solidFill>
                    <a:schemeClr val="accent2"/>
                  </a:solidFill>
                </a:rPr>
                <a:t>2</a:t>
              </a:r>
              <a:endParaRPr lang="zh-CN" altLang="en-US" sz="2000" b="1" dirty="0">
                <a:solidFill>
                  <a:schemeClr val="accent2"/>
                </a:solidFill>
              </a:endParaRPr>
            </a:p>
          </p:txBody>
        </p:sp>
      </p:grpSp>
      <p:sp>
        <p:nvSpPr>
          <p:cNvPr id="17" name="TextBox 16"/>
          <p:cNvSpPr txBox="1"/>
          <p:nvPr/>
        </p:nvSpPr>
        <p:spPr>
          <a:xfrm>
            <a:off x="1350643" y="3182230"/>
            <a:ext cx="638454" cy="615553"/>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a:t>扩展</a:t>
            </a:r>
            <a:endParaRPr lang="en-US" altLang="zh-CN" sz="2000" b="1" dirty="0"/>
          </a:p>
          <a:p>
            <a:pPr algn="ctr"/>
            <a:r>
              <a:rPr lang="zh-CN" altLang="en-US" sz="2000" b="1" dirty="0"/>
              <a:t>方便</a:t>
            </a:r>
          </a:p>
        </p:txBody>
      </p:sp>
      <p:grpSp>
        <p:nvGrpSpPr>
          <p:cNvPr id="18" name="组合 17"/>
          <p:cNvGrpSpPr/>
          <p:nvPr/>
        </p:nvGrpSpPr>
        <p:grpSpPr>
          <a:xfrm>
            <a:off x="2045625" y="3327589"/>
            <a:ext cx="360284" cy="324836"/>
            <a:chOff x="2142410" y="2298139"/>
            <a:chExt cx="360284" cy="324836"/>
          </a:xfrm>
        </p:grpSpPr>
        <p:sp>
          <p:nvSpPr>
            <p:cNvPr id="19"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a:solidFill>
                    <a:schemeClr val="accent3"/>
                  </a:solidFill>
                </a:rPr>
                <a:t>3</a:t>
              </a:r>
              <a:endParaRPr lang="zh-CN" altLang="en-US" sz="2000" b="1" dirty="0">
                <a:solidFill>
                  <a:schemeClr val="accent3"/>
                </a:solidFill>
              </a:endParaRPr>
            </a:p>
          </p:txBody>
        </p:sp>
      </p:grpSp>
      <p:sp>
        <p:nvSpPr>
          <p:cNvPr id="21" name="TextBox 20"/>
          <p:cNvSpPr txBox="1"/>
          <p:nvPr/>
        </p:nvSpPr>
        <p:spPr>
          <a:xfrm>
            <a:off x="2970620" y="1273874"/>
            <a:ext cx="4350186" cy="538609"/>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数据框架统一了整个数据结构的定义、规范和组织，统一了数据的权限和呈现，从数据转换、数据存储、数据检索、数据呈现，全流程的数据管理。</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22" name="TextBox 21"/>
          <p:cNvSpPr txBox="1"/>
          <p:nvPr/>
        </p:nvSpPr>
        <p:spPr>
          <a:xfrm>
            <a:off x="4319837" y="2526136"/>
            <a:ext cx="3289002" cy="718145"/>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通过数据框架的统一管理，数据行为完全可控，反而可以保障系统的稳定性，而且具备很强的灵活性，后台配置变更直接可以控制前台的检索和呈现行为。</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23" name="TextBox 22"/>
          <p:cNvSpPr txBox="1"/>
          <p:nvPr/>
        </p:nvSpPr>
        <p:spPr>
          <a:xfrm>
            <a:off x="2970620" y="3940874"/>
            <a:ext cx="4350186" cy="359073"/>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很明显，数据框架制订了一个扩展规则，只要符合数据框架的定义要求，扩展一种新的资源、新的类型都是非常方便的。</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24"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8000823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fltVal val="0.5"/>
                                          </p:val>
                                        </p:tav>
                                        <p:tav tm="100000">
                                          <p:val>
                                            <p:strVal val="#ppt_x"/>
                                          </p:val>
                                        </p:tav>
                                      </p:tavLst>
                                    </p:anim>
                                    <p:anim calcmode="lin" valueType="num">
                                      <p:cBhvr>
                                        <p:cTn id="25" dur="500" fill="hold"/>
                                        <p:tgtEl>
                                          <p:spTgt spid="1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2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fltVal val="0.5"/>
                                          </p:val>
                                        </p:tav>
                                        <p:tav tm="100000">
                                          <p:val>
                                            <p:strVal val="#ppt_x"/>
                                          </p:val>
                                        </p:tav>
                                      </p:tavLst>
                                    </p:anim>
                                    <p:anim calcmode="lin" valueType="num">
                                      <p:cBhvr>
                                        <p:cTn id="46" dur="500" fill="hold"/>
                                        <p:tgtEl>
                                          <p:spTgt spid="18"/>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40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anim calcmode="lin" valueType="num">
                                      <p:cBhvr>
                                        <p:cTn id="52" dur="500" fill="hold"/>
                                        <p:tgtEl>
                                          <p:spTgt spid="6"/>
                                        </p:tgtEl>
                                        <p:attrNameLst>
                                          <p:attrName>ppt_x</p:attrName>
                                        </p:attrNameLst>
                                      </p:cBhvr>
                                      <p:tavLst>
                                        <p:tav tm="0">
                                          <p:val>
                                            <p:fltVal val="0.5"/>
                                          </p:val>
                                        </p:tav>
                                        <p:tav tm="100000">
                                          <p:val>
                                            <p:strVal val="#ppt_x"/>
                                          </p:val>
                                        </p:tav>
                                      </p:tavLst>
                                    </p:anim>
                                    <p:anim calcmode="lin" valueType="num">
                                      <p:cBhvr>
                                        <p:cTn id="53" dur="500" fill="hold"/>
                                        <p:tgtEl>
                                          <p:spTgt spid="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4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anim calcmode="lin" valueType="num">
                                      <p:cBhvr>
                                        <p:cTn id="59" dur="500" fill="hold"/>
                                        <p:tgtEl>
                                          <p:spTgt spid="13"/>
                                        </p:tgtEl>
                                        <p:attrNameLst>
                                          <p:attrName>ppt_x</p:attrName>
                                        </p:attrNameLst>
                                      </p:cBhvr>
                                      <p:tavLst>
                                        <p:tav tm="0">
                                          <p:val>
                                            <p:fltVal val="0.5"/>
                                          </p:val>
                                        </p:tav>
                                        <p:tav tm="100000">
                                          <p:val>
                                            <p:strVal val="#ppt_x"/>
                                          </p:val>
                                        </p:tav>
                                      </p:tavLst>
                                    </p:anim>
                                    <p:anim calcmode="lin" valueType="num">
                                      <p:cBhvr>
                                        <p:cTn id="60" dur="500" fill="hold"/>
                                        <p:tgtEl>
                                          <p:spTgt spid="13"/>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40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anim calcmode="lin" valueType="num">
                                      <p:cBhvr>
                                        <p:cTn id="66" dur="500" fill="hold"/>
                                        <p:tgtEl>
                                          <p:spTgt spid="14"/>
                                        </p:tgtEl>
                                        <p:attrNameLst>
                                          <p:attrName>ppt_x</p:attrName>
                                        </p:attrNameLst>
                                      </p:cBhvr>
                                      <p:tavLst>
                                        <p:tav tm="0">
                                          <p:val>
                                            <p:fltVal val="0.5"/>
                                          </p:val>
                                        </p:tav>
                                        <p:tav tm="100000">
                                          <p:val>
                                            <p:strVal val="#ppt_x"/>
                                          </p:val>
                                        </p:tav>
                                      </p:tavLst>
                                    </p:anim>
                                    <p:anim calcmode="lin" valueType="num">
                                      <p:cBhvr>
                                        <p:cTn id="67" dur="500" fill="hold"/>
                                        <p:tgtEl>
                                          <p:spTgt spid="14"/>
                                        </p:tgtEl>
                                        <p:attrNameLst>
                                          <p:attrName>ppt_y</p:attrName>
                                        </p:attrNameLst>
                                      </p:cBhvr>
                                      <p:tavLst>
                                        <p:tav tm="0">
                                          <p:val>
                                            <p:fltVal val="0.5"/>
                                          </p:val>
                                        </p:tav>
                                        <p:tav tm="100000">
                                          <p:val>
                                            <p:strVal val="#ppt_y"/>
                                          </p:val>
                                        </p:tav>
                                      </p:tavLst>
                                    </p:anim>
                                  </p:childTnLst>
                                </p:cTn>
                              </p:par>
                            </p:childTnLst>
                          </p:cTn>
                        </p:par>
                        <p:par>
                          <p:cTn id="68" fill="hold">
                            <p:stCondLst>
                              <p:cond delay="900"/>
                            </p:stCondLst>
                            <p:childTnLst>
                              <p:par>
                                <p:cTn id="69" presetID="55"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1000" fill="hold"/>
                                        <p:tgtEl>
                                          <p:spTgt spid="21"/>
                                        </p:tgtEl>
                                        <p:attrNameLst>
                                          <p:attrName>ppt_w</p:attrName>
                                        </p:attrNameLst>
                                      </p:cBhvr>
                                      <p:tavLst>
                                        <p:tav tm="0">
                                          <p:val>
                                            <p:strVal val="#ppt_w*0.70"/>
                                          </p:val>
                                        </p:tav>
                                        <p:tav tm="100000">
                                          <p:val>
                                            <p:strVal val="#ppt_w"/>
                                          </p:val>
                                        </p:tav>
                                      </p:tavLst>
                                    </p:anim>
                                    <p:anim calcmode="lin" valueType="num">
                                      <p:cBhvr>
                                        <p:cTn id="72" dur="1000" fill="hold"/>
                                        <p:tgtEl>
                                          <p:spTgt spid="21"/>
                                        </p:tgtEl>
                                        <p:attrNameLst>
                                          <p:attrName>ppt_h</p:attrName>
                                        </p:attrNameLst>
                                      </p:cBhvr>
                                      <p:tavLst>
                                        <p:tav tm="0">
                                          <p:val>
                                            <p:strVal val="#ppt_h"/>
                                          </p:val>
                                        </p:tav>
                                        <p:tav tm="100000">
                                          <p:val>
                                            <p:strVal val="#ppt_h"/>
                                          </p:val>
                                        </p:tav>
                                      </p:tavLst>
                                    </p:anim>
                                    <p:animEffect transition="in" filter="fade">
                                      <p:cBhvr>
                                        <p:cTn id="73" dur="1000"/>
                                        <p:tgtEl>
                                          <p:spTgt spid="21"/>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strVal val="#ppt_w*0.70"/>
                                          </p:val>
                                        </p:tav>
                                        <p:tav tm="100000">
                                          <p:val>
                                            <p:strVal val="#ppt_w"/>
                                          </p:val>
                                        </p:tav>
                                      </p:tavLst>
                                    </p:anim>
                                    <p:anim calcmode="lin" valueType="num">
                                      <p:cBhvr>
                                        <p:cTn id="77" dur="1000" fill="hold"/>
                                        <p:tgtEl>
                                          <p:spTgt spid="5"/>
                                        </p:tgtEl>
                                        <p:attrNameLst>
                                          <p:attrName>ppt_h</p:attrName>
                                        </p:attrNameLst>
                                      </p:cBhvr>
                                      <p:tavLst>
                                        <p:tav tm="0">
                                          <p:val>
                                            <p:strVal val="#ppt_h"/>
                                          </p:val>
                                        </p:tav>
                                        <p:tav tm="100000">
                                          <p:val>
                                            <p:strVal val="#ppt_h"/>
                                          </p:val>
                                        </p:tav>
                                      </p:tavLst>
                                    </p:anim>
                                    <p:animEffect transition="in" filter="fade">
                                      <p:cBhvr>
                                        <p:cTn id="78" dur="1000"/>
                                        <p:tgtEl>
                                          <p:spTgt spid="5"/>
                                        </p:tgtEl>
                                      </p:cBhvr>
                                    </p:animEffect>
                                  </p:childTnLst>
                                </p:cTn>
                              </p:par>
                              <p:par>
                                <p:cTn id="79" presetID="55" presetClass="entr" presetSubtype="0" fill="hold" grpId="0" nodeType="withEffect">
                                  <p:stCondLst>
                                    <p:cond delay="400"/>
                                  </p:stCondLst>
                                  <p:childTnLst>
                                    <p:set>
                                      <p:cBhvr>
                                        <p:cTn id="80" dur="1" fill="hold">
                                          <p:stCondLst>
                                            <p:cond delay="0"/>
                                          </p:stCondLst>
                                        </p:cTn>
                                        <p:tgtEl>
                                          <p:spTgt spid="22"/>
                                        </p:tgtEl>
                                        <p:attrNameLst>
                                          <p:attrName>style.visibility</p:attrName>
                                        </p:attrNameLst>
                                      </p:cBhvr>
                                      <p:to>
                                        <p:strVal val="visible"/>
                                      </p:to>
                                    </p:set>
                                    <p:anim calcmode="lin" valueType="num">
                                      <p:cBhvr>
                                        <p:cTn id="81" dur="1000" fill="hold"/>
                                        <p:tgtEl>
                                          <p:spTgt spid="22"/>
                                        </p:tgtEl>
                                        <p:attrNameLst>
                                          <p:attrName>ppt_w</p:attrName>
                                        </p:attrNameLst>
                                      </p:cBhvr>
                                      <p:tavLst>
                                        <p:tav tm="0">
                                          <p:val>
                                            <p:strVal val="#ppt_w*0.70"/>
                                          </p:val>
                                        </p:tav>
                                        <p:tav tm="100000">
                                          <p:val>
                                            <p:strVal val="#ppt_w"/>
                                          </p:val>
                                        </p:tav>
                                      </p:tavLst>
                                    </p:anim>
                                    <p:anim calcmode="lin" valueType="num">
                                      <p:cBhvr>
                                        <p:cTn id="82" dur="1000" fill="hold"/>
                                        <p:tgtEl>
                                          <p:spTgt spid="22"/>
                                        </p:tgtEl>
                                        <p:attrNameLst>
                                          <p:attrName>ppt_h</p:attrName>
                                        </p:attrNameLst>
                                      </p:cBhvr>
                                      <p:tavLst>
                                        <p:tav tm="0">
                                          <p:val>
                                            <p:strVal val="#ppt_h"/>
                                          </p:val>
                                        </p:tav>
                                        <p:tav tm="100000">
                                          <p:val>
                                            <p:strVal val="#ppt_h"/>
                                          </p:val>
                                        </p:tav>
                                      </p:tavLst>
                                    </p:anim>
                                    <p:animEffect transition="in" filter="fade">
                                      <p:cBhvr>
                                        <p:cTn id="83" dur="1000"/>
                                        <p:tgtEl>
                                          <p:spTgt spid="22"/>
                                        </p:tgtEl>
                                      </p:cBhvr>
                                    </p:animEffect>
                                  </p:childTnLst>
                                </p:cTn>
                              </p:par>
                              <p:par>
                                <p:cTn id="84" presetID="55" presetClass="entr" presetSubtype="0" fill="hold" grpId="0" nodeType="withEffect">
                                  <p:stCondLst>
                                    <p:cond delay="400"/>
                                  </p:stCondLst>
                                  <p:childTnLst>
                                    <p:set>
                                      <p:cBhvr>
                                        <p:cTn id="85" dur="1" fill="hold">
                                          <p:stCondLst>
                                            <p:cond delay="0"/>
                                          </p:stCondLst>
                                        </p:cTn>
                                        <p:tgtEl>
                                          <p:spTgt spid="8"/>
                                        </p:tgtEl>
                                        <p:attrNameLst>
                                          <p:attrName>style.visibility</p:attrName>
                                        </p:attrNameLst>
                                      </p:cBhvr>
                                      <p:to>
                                        <p:strVal val="visible"/>
                                      </p:to>
                                    </p:set>
                                    <p:anim calcmode="lin" valueType="num">
                                      <p:cBhvr>
                                        <p:cTn id="86" dur="1000" fill="hold"/>
                                        <p:tgtEl>
                                          <p:spTgt spid="8"/>
                                        </p:tgtEl>
                                        <p:attrNameLst>
                                          <p:attrName>ppt_w</p:attrName>
                                        </p:attrNameLst>
                                      </p:cBhvr>
                                      <p:tavLst>
                                        <p:tav tm="0">
                                          <p:val>
                                            <p:strVal val="#ppt_w*0.70"/>
                                          </p:val>
                                        </p:tav>
                                        <p:tav tm="100000">
                                          <p:val>
                                            <p:strVal val="#ppt_w"/>
                                          </p:val>
                                        </p:tav>
                                      </p:tavLst>
                                    </p:anim>
                                    <p:anim calcmode="lin" valueType="num">
                                      <p:cBhvr>
                                        <p:cTn id="87" dur="1000" fill="hold"/>
                                        <p:tgtEl>
                                          <p:spTgt spid="8"/>
                                        </p:tgtEl>
                                        <p:attrNameLst>
                                          <p:attrName>ppt_h</p:attrName>
                                        </p:attrNameLst>
                                      </p:cBhvr>
                                      <p:tavLst>
                                        <p:tav tm="0">
                                          <p:val>
                                            <p:strVal val="#ppt_h"/>
                                          </p:val>
                                        </p:tav>
                                        <p:tav tm="100000">
                                          <p:val>
                                            <p:strVal val="#ppt_h"/>
                                          </p:val>
                                        </p:tav>
                                      </p:tavLst>
                                    </p:anim>
                                    <p:animEffect transition="in" filter="fade">
                                      <p:cBhvr>
                                        <p:cTn id="88" dur="1000"/>
                                        <p:tgtEl>
                                          <p:spTgt spid="8"/>
                                        </p:tgtEl>
                                      </p:cBhvr>
                                    </p:animEffect>
                                  </p:childTnLst>
                                </p:cTn>
                              </p:par>
                              <p:par>
                                <p:cTn id="89" presetID="55" presetClass="entr" presetSubtype="0" fill="hold" grpId="0" nodeType="withEffect">
                                  <p:stCondLst>
                                    <p:cond delay="800"/>
                                  </p:stCondLst>
                                  <p:childTnLst>
                                    <p:set>
                                      <p:cBhvr>
                                        <p:cTn id="90" dur="1" fill="hold">
                                          <p:stCondLst>
                                            <p:cond delay="0"/>
                                          </p:stCondLst>
                                        </p:cTn>
                                        <p:tgtEl>
                                          <p:spTgt spid="23"/>
                                        </p:tgtEl>
                                        <p:attrNameLst>
                                          <p:attrName>style.visibility</p:attrName>
                                        </p:attrNameLst>
                                      </p:cBhvr>
                                      <p:to>
                                        <p:strVal val="visible"/>
                                      </p:to>
                                    </p:set>
                                    <p:anim calcmode="lin" valueType="num">
                                      <p:cBhvr>
                                        <p:cTn id="91" dur="1000" fill="hold"/>
                                        <p:tgtEl>
                                          <p:spTgt spid="23"/>
                                        </p:tgtEl>
                                        <p:attrNameLst>
                                          <p:attrName>ppt_w</p:attrName>
                                        </p:attrNameLst>
                                      </p:cBhvr>
                                      <p:tavLst>
                                        <p:tav tm="0">
                                          <p:val>
                                            <p:strVal val="#ppt_w*0.70"/>
                                          </p:val>
                                        </p:tav>
                                        <p:tav tm="100000">
                                          <p:val>
                                            <p:strVal val="#ppt_w"/>
                                          </p:val>
                                        </p:tav>
                                      </p:tavLst>
                                    </p:anim>
                                    <p:anim calcmode="lin" valueType="num">
                                      <p:cBhvr>
                                        <p:cTn id="92" dur="1000" fill="hold"/>
                                        <p:tgtEl>
                                          <p:spTgt spid="23"/>
                                        </p:tgtEl>
                                        <p:attrNameLst>
                                          <p:attrName>ppt_h</p:attrName>
                                        </p:attrNameLst>
                                      </p:cBhvr>
                                      <p:tavLst>
                                        <p:tav tm="0">
                                          <p:val>
                                            <p:strVal val="#ppt_h"/>
                                          </p:val>
                                        </p:tav>
                                        <p:tav tm="100000">
                                          <p:val>
                                            <p:strVal val="#ppt_h"/>
                                          </p:val>
                                        </p:tav>
                                      </p:tavLst>
                                    </p:anim>
                                    <p:animEffect transition="in" filter="fade">
                                      <p:cBhvr>
                                        <p:cTn id="93" dur="1000"/>
                                        <p:tgtEl>
                                          <p:spTgt spid="23"/>
                                        </p:tgtEl>
                                      </p:cBhvr>
                                    </p:animEffect>
                                  </p:childTnLst>
                                </p:cTn>
                              </p:par>
                              <p:par>
                                <p:cTn id="94" presetID="55" presetClass="entr" presetSubtype="0" fill="hold" grpId="0" nodeType="withEffect">
                                  <p:stCondLst>
                                    <p:cond delay="800"/>
                                  </p:stCondLst>
                                  <p:childTnLst>
                                    <p:set>
                                      <p:cBhvr>
                                        <p:cTn id="95" dur="1" fill="hold">
                                          <p:stCondLst>
                                            <p:cond delay="0"/>
                                          </p:stCondLst>
                                        </p:cTn>
                                        <p:tgtEl>
                                          <p:spTgt spid="9"/>
                                        </p:tgtEl>
                                        <p:attrNameLst>
                                          <p:attrName>style.visibility</p:attrName>
                                        </p:attrNameLst>
                                      </p:cBhvr>
                                      <p:to>
                                        <p:strVal val="visible"/>
                                      </p:to>
                                    </p:set>
                                    <p:anim calcmode="lin" valueType="num">
                                      <p:cBhvr>
                                        <p:cTn id="96" dur="1000" fill="hold"/>
                                        <p:tgtEl>
                                          <p:spTgt spid="9"/>
                                        </p:tgtEl>
                                        <p:attrNameLst>
                                          <p:attrName>ppt_w</p:attrName>
                                        </p:attrNameLst>
                                      </p:cBhvr>
                                      <p:tavLst>
                                        <p:tav tm="0">
                                          <p:val>
                                            <p:strVal val="#ppt_w*0.70"/>
                                          </p:val>
                                        </p:tav>
                                        <p:tav tm="100000">
                                          <p:val>
                                            <p:strVal val="#ppt_w"/>
                                          </p:val>
                                        </p:tav>
                                      </p:tavLst>
                                    </p:anim>
                                    <p:anim calcmode="lin" valueType="num">
                                      <p:cBhvr>
                                        <p:cTn id="97" dur="1000" fill="hold"/>
                                        <p:tgtEl>
                                          <p:spTgt spid="9"/>
                                        </p:tgtEl>
                                        <p:attrNameLst>
                                          <p:attrName>ppt_h</p:attrName>
                                        </p:attrNameLst>
                                      </p:cBhvr>
                                      <p:tavLst>
                                        <p:tav tm="0">
                                          <p:val>
                                            <p:strVal val="#ppt_h"/>
                                          </p:val>
                                        </p:tav>
                                        <p:tav tm="100000">
                                          <p:val>
                                            <p:strVal val="#ppt_h"/>
                                          </p:val>
                                        </p:tav>
                                      </p:tavLst>
                                    </p:anim>
                                    <p:animEffect transition="in" filter="fade">
                                      <p:cBhvr>
                                        <p:cTn id="9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3" grpId="0"/>
      <p:bldP spid="17"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平行四边形 37"/>
          <p:cNvSpPr/>
          <p:nvPr/>
        </p:nvSpPr>
        <p:spPr>
          <a:xfrm rot="16200000">
            <a:off x="3765519" y="2616966"/>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a:off x="3765517" y="1029210"/>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3491880" y="1131589"/>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11560" y="112752"/>
            <a:ext cx="3600400" cy="277143"/>
          </a:xfrm>
        </p:spPr>
        <p:txBody>
          <a:bodyPr/>
          <a:lstStyle/>
          <a:p>
            <a:r>
              <a:rPr lang="zh-CN" altLang="en-US" dirty="0"/>
              <a:t>基础服务平台（数据框架发展）</a:t>
            </a:r>
          </a:p>
        </p:txBody>
      </p:sp>
      <p:sp>
        <p:nvSpPr>
          <p:cNvPr id="7" name="右箭头 6"/>
          <p:cNvSpPr/>
          <p:nvPr/>
        </p:nvSpPr>
        <p:spPr>
          <a:xfrm rot="10800000">
            <a:off x="2877716" y="1923677"/>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491880" y="2715765"/>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2877716" y="3507853"/>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800356" y="1495375"/>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功能化繁为简</a:t>
            </a:r>
          </a:p>
        </p:txBody>
      </p:sp>
      <p:sp>
        <p:nvSpPr>
          <p:cNvPr id="11" name="TextBox 10"/>
          <p:cNvSpPr txBox="1"/>
          <p:nvPr/>
        </p:nvSpPr>
        <p:spPr>
          <a:xfrm>
            <a:off x="6228184" y="1303016"/>
            <a:ext cx="2088231" cy="46166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功能化繁为简，操作更加方便，配置更加简单</a:t>
            </a:r>
            <a:endParaRPr lang="en-US" altLang="zh-CN" sz="1000" dirty="0">
              <a:solidFill>
                <a:schemeClr val="tx1">
                  <a:lumMod val="75000"/>
                  <a:lumOff val="25000"/>
                </a:schemeClr>
              </a:solidFill>
            </a:endParaRPr>
          </a:p>
        </p:txBody>
      </p:sp>
      <p:sp>
        <p:nvSpPr>
          <p:cNvPr id="12" name="TextBox 11"/>
          <p:cNvSpPr txBox="1"/>
          <p:nvPr/>
        </p:nvSpPr>
        <p:spPr>
          <a:xfrm>
            <a:off x="3491880" y="2287465"/>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配置</a:t>
            </a:r>
            <a:r>
              <a:rPr lang="en-US" altLang="zh-CN" dirty="0">
                <a:solidFill>
                  <a:schemeClr val="bg1"/>
                </a:solidFill>
              </a:rPr>
              <a:t>=&gt;</a:t>
            </a:r>
            <a:r>
              <a:rPr lang="zh-CN" altLang="en-US" dirty="0">
                <a:solidFill>
                  <a:schemeClr val="bg1"/>
                </a:solidFill>
              </a:rPr>
              <a:t>约定</a:t>
            </a:r>
          </a:p>
        </p:txBody>
      </p:sp>
      <p:sp>
        <p:nvSpPr>
          <p:cNvPr id="13" name="TextBox 12"/>
          <p:cNvSpPr txBox="1"/>
          <p:nvPr/>
        </p:nvSpPr>
        <p:spPr>
          <a:xfrm>
            <a:off x="3635896" y="3079553"/>
            <a:ext cx="188801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数据深入控制</a:t>
            </a:r>
          </a:p>
        </p:txBody>
      </p:sp>
      <p:sp>
        <p:nvSpPr>
          <p:cNvPr id="14" name="TextBox 13"/>
          <p:cNvSpPr txBox="1"/>
          <p:nvPr/>
        </p:nvSpPr>
        <p:spPr>
          <a:xfrm>
            <a:off x="3491880" y="3871641"/>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功能可扩展</a:t>
            </a:r>
          </a:p>
        </p:txBody>
      </p:sp>
      <p:sp>
        <p:nvSpPr>
          <p:cNvPr id="15" name="TextBox 14"/>
          <p:cNvSpPr txBox="1"/>
          <p:nvPr/>
        </p:nvSpPr>
        <p:spPr>
          <a:xfrm>
            <a:off x="683568" y="2095105"/>
            <a:ext cx="2088231" cy="46166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约定大于配置是目前信息化系统发展的方向，配置更多依靠约定来实现</a:t>
            </a:r>
            <a:endParaRPr lang="en-US" altLang="zh-CN" sz="1000" dirty="0">
              <a:solidFill>
                <a:schemeClr val="tx1">
                  <a:lumMod val="75000"/>
                  <a:lumOff val="25000"/>
                </a:schemeClr>
              </a:solidFill>
            </a:endParaRPr>
          </a:p>
        </p:txBody>
      </p:sp>
      <p:sp>
        <p:nvSpPr>
          <p:cNvPr id="16" name="TextBox 15"/>
          <p:cNvSpPr txBox="1"/>
          <p:nvPr/>
        </p:nvSpPr>
        <p:spPr>
          <a:xfrm>
            <a:off x="6228184" y="2942864"/>
            <a:ext cx="2088231" cy="20364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深入数据的控制，进行松散耦合设计</a:t>
            </a:r>
            <a:endParaRPr lang="en-US" altLang="zh-CN" sz="1000" dirty="0">
              <a:solidFill>
                <a:schemeClr val="tx1">
                  <a:lumMod val="75000"/>
                  <a:lumOff val="25000"/>
                </a:schemeClr>
              </a:solidFill>
            </a:endParaRPr>
          </a:p>
        </p:txBody>
      </p:sp>
      <p:sp>
        <p:nvSpPr>
          <p:cNvPr id="17" name="TextBox 16"/>
          <p:cNvSpPr txBox="1"/>
          <p:nvPr/>
        </p:nvSpPr>
        <p:spPr>
          <a:xfrm>
            <a:off x="683568" y="3734953"/>
            <a:ext cx="2088231" cy="692497"/>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数据扩展走向功能扩展，数据的灵活性结合强大的呈现和展示功能缔造更加优秀的前端服务</a:t>
            </a:r>
            <a:endParaRPr lang="en-US" altLang="zh-CN" sz="1000" dirty="0">
              <a:solidFill>
                <a:schemeClr val="tx1">
                  <a:lumMod val="75000"/>
                  <a:lumOff val="25000"/>
                </a:schemeClr>
              </a:solidFill>
            </a:endParaRP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582792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inVertical)">
                                      <p:cBhvr>
                                        <p:cTn id="16" dur="500"/>
                                        <p:tgtEl>
                                          <p:spTgt spid="3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arn(inVertical)">
                                      <p:cBhvr>
                                        <p:cTn id="48" dur="500"/>
                                        <p:tgtEl>
                                          <p:spTgt spid="38"/>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righ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5" grpId="0" animBg="1"/>
      <p:bldP spid="7" grpId="0" animBg="1"/>
      <p:bldP spid="8" grpId="0" animBg="1"/>
      <p:bldP spid="9" grpId="0" animBg="1"/>
      <p:bldP spid="10" grpId="0"/>
      <p:bldP spid="11" grpId="0"/>
      <p:bldP spid="12" grpId="0"/>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基础服务平台（文章类型管理）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699542"/>
            <a:ext cx="7416824" cy="152369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816" y="2283718"/>
            <a:ext cx="3456384" cy="2748358"/>
          </a:xfrm>
          <a:prstGeom prst="rect">
            <a:avLst/>
          </a:prstGeom>
        </p:spPr>
      </p:pic>
    </p:spTree>
    <p:extLst>
      <p:ext uri="{BB962C8B-B14F-4D97-AF65-F5344CB8AC3E}">
        <p14:creationId xmlns:p14="http://schemas.microsoft.com/office/powerpoint/2010/main" val="244623578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文本框 9"/>
          <p:cNvSpPr txBox="1"/>
          <p:nvPr/>
        </p:nvSpPr>
        <p:spPr>
          <a:xfrm>
            <a:off x="611560" y="2982445"/>
            <a:ext cx="1725774"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众包服务平台</a:t>
            </a:r>
          </a:p>
        </p:txBody>
      </p:sp>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a:solidFill>
                  <a:schemeClr val="bg1"/>
                </a:solidFill>
                <a:latin typeface="微软雅黑" pitchFamily="34" charset="-122"/>
                <a:ea typeface="微软雅黑" pitchFamily="34" charset="-122"/>
              </a:rPr>
              <a:t>CONTENTS</a:t>
            </a:r>
            <a:endParaRPr lang="zh-CN" altLang="en-US" sz="1200" b="1" dirty="0">
              <a:solidFill>
                <a:schemeClr val="bg1"/>
              </a:solidFill>
              <a:latin typeface="微软雅黑" pitchFamily="34" charset="-122"/>
              <a:ea typeface="微软雅黑" pitchFamily="34" charset="-122"/>
            </a:endParaRPr>
          </a:p>
        </p:txBody>
      </p:sp>
      <p:sp>
        <p:nvSpPr>
          <p:cNvPr id="26" name="Freeform 5"/>
          <p:cNvSpPr>
            <a:spLocks/>
          </p:cNvSpPr>
          <p:nvPr/>
        </p:nvSpPr>
        <p:spPr bwMode="auto">
          <a:xfrm>
            <a:off x="102516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KSO_Shape"/>
          <p:cNvSpPr>
            <a:spLocks/>
          </p:cNvSpPr>
          <p:nvPr/>
        </p:nvSpPr>
        <p:spPr bwMode="auto">
          <a:xfrm>
            <a:off x="1193566" y="2229020"/>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7" name="Freeform 5"/>
          <p:cNvSpPr>
            <a:spLocks/>
          </p:cNvSpPr>
          <p:nvPr/>
        </p:nvSpPr>
        <p:spPr bwMode="auto">
          <a:xfrm>
            <a:off x="262264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2848830" y="2233038"/>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0" name="Freeform 5"/>
          <p:cNvSpPr>
            <a:spLocks/>
          </p:cNvSpPr>
          <p:nvPr/>
        </p:nvSpPr>
        <p:spPr bwMode="auto">
          <a:xfrm>
            <a:off x="422012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KSO_Shape"/>
          <p:cNvSpPr>
            <a:spLocks/>
          </p:cNvSpPr>
          <p:nvPr/>
        </p:nvSpPr>
        <p:spPr bwMode="auto">
          <a:xfrm>
            <a:off x="4429776" y="2172795"/>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7" name="Freeform 5"/>
          <p:cNvSpPr>
            <a:spLocks/>
          </p:cNvSpPr>
          <p:nvPr/>
        </p:nvSpPr>
        <p:spPr bwMode="auto">
          <a:xfrm>
            <a:off x="581760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KSO_Shape"/>
          <p:cNvSpPr>
            <a:spLocks/>
          </p:cNvSpPr>
          <p:nvPr/>
        </p:nvSpPr>
        <p:spPr bwMode="auto">
          <a:xfrm>
            <a:off x="6034180" y="2197752"/>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41" name="Freeform 5"/>
          <p:cNvSpPr>
            <a:spLocks/>
          </p:cNvSpPr>
          <p:nvPr/>
        </p:nvSpPr>
        <p:spPr bwMode="auto">
          <a:xfrm>
            <a:off x="741508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KSO_Shape"/>
          <p:cNvSpPr>
            <a:spLocks/>
          </p:cNvSpPr>
          <p:nvPr/>
        </p:nvSpPr>
        <p:spPr bwMode="auto">
          <a:xfrm>
            <a:off x="7633681" y="2162208"/>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2" name="文本框 9"/>
          <p:cNvSpPr txBox="1"/>
          <p:nvPr/>
        </p:nvSpPr>
        <p:spPr>
          <a:xfrm>
            <a:off x="843186" y="3356724"/>
            <a:ext cx="127812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项目介绍</a:t>
            </a:r>
          </a:p>
        </p:txBody>
      </p:sp>
      <p:sp>
        <p:nvSpPr>
          <p:cNvPr id="53" name="文本框 9"/>
          <p:cNvSpPr txBox="1"/>
          <p:nvPr/>
        </p:nvSpPr>
        <p:spPr>
          <a:xfrm>
            <a:off x="2233538" y="2979698"/>
            <a:ext cx="1723583"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基础服务平台</a:t>
            </a:r>
          </a:p>
        </p:txBody>
      </p:sp>
      <p:sp>
        <p:nvSpPr>
          <p:cNvPr id="54" name="文本框 9"/>
          <p:cNvSpPr txBox="1"/>
          <p:nvPr/>
        </p:nvSpPr>
        <p:spPr>
          <a:xfrm>
            <a:off x="2573307" y="3353977"/>
            <a:ext cx="104404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项目介绍</a:t>
            </a:r>
          </a:p>
        </p:txBody>
      </p:sp>
      <p:sp>
        <p:nvSpPr>
          <p:cNvPr id="55" name="文本框 9"/>
          <p:cNvSpPr txBox="1"/>
          <p:nvPr/>
        </p:nvSpPr>
        <p:spPr>
          <a:xfrm>
            <a:off x="3887179" y="2982445"/>
            <a:ext cx="1611262"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镜像站服务</a:t>
            </a:r>
          </a:p>
        </p:txBody>
      </p:sp>
      <p:sp>
        <p:nvSpPr>
          <p:cNvPr id="56" name="文本框 9"/>
          <p:cNvSpPr txBox="1"/>
          <p:nvPr/>
        </p:nvSpPr>
        <p:spPr>
          <a:xfrm>
            <a:off x="4057049" y="3356724"/>
            <a:ext cx="127152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项目介绍</a:t>
            </a:r>
          </a:p>
        </p:txBody>
      </p:sp>
      <p:sp>
        <p:nvSpPr>
          <p:cNvPr id="57" name="文本框 9"/>
          <p:cNvSpPr txBox="1"/>
          <p:nvPr/>
        </p:nvSpPr>
        <p:spPr>
          <a:xfrm>
            <a:off x="5589291" y="2982445"/>
            <a:ext cx="1401998"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项目总结</a:t>
            </a:r>
          </a:p>
        </p:txBody>
      </p:sp>
      <p:sp>
        <p:nvSpPr>
          <p:cNvPr id="58" name="文本框 9"/>
          <p:cNvSpPr txBox="1"/>
          <p:nvPr/>
        </p:nvSpPr>
        <p:spPr>
          <a:xfrm>
            <a:off x="5737099" y="3356724"/>
            <a:ext cx="110638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项目总结</a:t>
            </a:r>
          </a:p>
        </p:txBody>
      </p:sp>
      <p:sp>
        <p:nvSpPr>
          <p:cNvPr id="59" name="文本框 9"/>
          <p:cNvSpPr txBox="1"/>
          <p:nvPr/>
        </p:nvSpPr>
        <p:spPr>
          <a:xfrm>
            <a:off x="7131861" y="2982445"/>
            <a:ext cx="1511816"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未来发展</a:t>
            </a:r>
          </a:p>
        </p:txBody>
      </p:sp>
      <p:sp>
        <p:nvSpPr>
          <p:cNvPr id="60" name="文本框 9"/>
          <p:cNvSpPr txBox="1"/>
          <p:nvPr/>
        </p:nvSpPr>
        <p:spPr>
          <a:xfrm>
            <a:off x="7293087" y="3356724"/>
            <a:ext cx="118936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未来发展</a:t>
            </a:r>
          </a:p>
        </p:txBody>
      </p:sp>
      <p:sp>
        <p:nvSpPr>
          <p:cNvPr id="63" name="Freeform 5"/>
          <p:cNvSpPr>
            <a:spLocks/>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4070415" y="189612"/>
            <a:ext cx="1005403" cy="584775"/>
          </a:xfrm>
          <a:prstGeom prst="rect">
            <a:avLst/>
          </a:prstGeom>
          <a:noFill/>
        </p:spPr>
        <p:txBody>
          <a:bodyPr wrap="none" rtlCol="0">
            <a:spAutoFit/>
          </a:bodyPr>
          <a:lstStyle/>
          <a:p>
            <a:pPr algn="ctr"/>
            <a:r>
              <a:rPr lang="zh-CN" altLang="en-US" sz="3200" b="1" dirty="0">
                <a:solidFill>
                  <a:schemeClr val="bg1"/>
                </a:solidFill>
                <a:latin typeface="微软雅黑" pitchFamily="34" charset="-122"/>
                <a:ea typeface="微软雅黑" pitchFamily="34" charset="-122"/>
              </a:rPr>
              <a:t>目录</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2392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anim calcmode="lin" valueType="num">
                                      <p:cBhvr>
                                        <p:cTn id="24" dur="500" fill="hold"/>
                                        <p:tgtEl>
                                          <p:spTgt spid="27"/>
                                        </p:tgtEl>
                                        <p:attrNameLst>
                                          <p:attrName>ppt_x</p:attrName>
                                        </p:attrNameLst>
                                      </p:cBhvr>
                                      <p:tavLst>
                                        <p:tav tm="0">
                                          <p:val>
                                            <p:fltVal val="0.5"/>
                                          </p:val>
                                        </p:tav>
                                        <p:tav tm="100000">
                                          <p:val>
                                            <p:strVal val="#ppt_x"/>
                                          </p:val>
                                        </p:tav>
                                      </p:tavLst>
                                    </p:anim>
                                    <p:anim calcmode="lin" valueType="num">
                                      <p:cBhvr>
                                        <p:cTn id="25" dur="500" fill="hold"/>
                                        <p:tgtEl>
                                          <p:spTgt spid="2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anim calcmode="lin" valueType="num">
                                      <p:cBhvr>
                                        <p:cTn id="38" dur="500" fill="hold"/>
                                        <p:tgtEl>
                                          <p:spTgt spid="37"/>
                                        </p:tgtEl>
                                        <p:attrNameLst>
                                          <p:attrName>ppt_x</p:attrName>
                                        </p:attrNameLst>
                                      </p:cBhvr>
                                      <p:tavLst>
                                        <p:tav tm="0">
                                          <p:val>
                                            <p:fltVal val="0.5"/>
                                          </p:val>
                                        </p:tav>
                                        <p:tav tm="100000">
                                          <p:val>
                                            <p:strVal val="#ppt_x"/>
                                          </p:val>
                                        </p:tav>
                                      </p:tavLst>
                                    </p:anim>
                                    <p:anim calcmode="lin" valueType="num">
                                      <p:cBhvr>
                                        <p:cTn id="39" dur="500" fill="hold"/>
                                        <p:tgtEl>
                                          <p:spTgt spid="3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anim calcmode="lin" valueType="num">
                                      <p:cBhvr>
                                        <p:cTn id="45" dur="500" fill="hold"/>
                                        <p:tgtEl>
                                          <p:spTgt spid="40"/>
                                        </p:tgtEl>
                                        <p:attrNameLst>
                                          <p:attrName>ppt_x</p:attrName>
                                        </p:attrNameLst>
                                      </p:cBhvr>
                                      <p:tavLst>
                                        <p:tav tm="0">
                                          <p:val>
                                            <p:fltVal val="0.5"/>
                                          </p:val>
                                        </p:tav>
                                        <p:tav tm="100000">
                                          <p:val>
                                            <p:strVal val="#ppt_x"/>
                                          </p:val>
                                        </p:tav>
                                      </p:tavLst>
                                    </p:anim>
                                    <p:anim calcmode="lin" valueType="num">
                                      <p:cBhvr>
                                        <p:cTn id="46" dur="500" fill="hold"/>
                                        <p:tgtEl>
                                          <p:spTgt spid="4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fltVal val="0.5"/>
                                          </p:val>
                                        </p:tav>
                                        <p:tav tm="100000">
                                          <p:val>
                                            <p:strVal val="#ppt_x"/>
                                          </p:val>
                                        </p:tav>
                                      </p:tavLst>
                                    </p:anim>
                                    <p:anim calcmode="lin" valueType="num">
                                      <p:cBhvr>
                                        <p:cTn id="53" dur="500" fill="hold"/>
                                        <p:tgtEl>
                                          <p:spTgt spid="2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anim calcmode="lin" valueType="num">
                                      <p:cBhvr>
                                        <p:cTn id="59" dur="500" fill="hold"/>
                                        <p:tgtEl>
                                          <p:spTgt spid="25"/>
                                        </p:tgtEl>
                                        <p:attrNameLst>
                                          <p:attrName>ppt_x</p:attrName>
                                        </p:attrNameLst>
                                      </p:cBhvr>
                                      <p:tavLst>
                                        <p:tav tm="0">
                                          <p:val>
                                            <p:fltVal val="0.5"/>
                                          </p:val>
                                        </p:tav>
                                        <p:tav tm="100000">
                                          <p:val>
                                            <p:strVal val="#ppt_x"/>
                                          </p:val>
                                        </p:tav>
                                      </p:tavLst>
                                    </p:anim>
                                    <p:anim calcmode="lin" valueType="num">
                                      <p:cBhvr>
                                        <p:cTn id="60" dur="500" fill="hold"/>
                                        <p:tgtEl>
                                          <p:spTgt spid="2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8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fltVal val="0.5"/>
                                          </p:val>
                                        </p:tav>
                                        <p:tav tm="100000">
                                          <p:val>
                                            <p:strVal val="#ppt_x"/>
                                          </p:val>
                                        </p:tav>
                                      </p:tavLst>
                                    </p:anim>
                                    <p:anim calcmode="lin" valueType="num">
                                      <p:cBhvr>
                                        <p:cTn id="67" dur="500" fill="hold"/>
                                        <p:tgtEl>
                                          <p:spTgt spid="41"/>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8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fltVal val="0.5"/>
                                          </p:val>
                                        </p:tav>
                                        <p:tav tm="100000">
                                          <p:val>
                                            <p:strVal val="#ppt_x"/>
                                          </p:val>
                                        </p:tav>
                                      </p:tavLst>
                                    </p:anim>
                                    <p:anim calcmode="lin" valueType="num">
                                      <p:cBhvr>
                                        <p:cTn id="74" dur="500" fill="hold"/>
                                        <p:tgtEl>
                                          <p:spTgt spid="50"/>
                                        </p:tgtEl>
                                        <p:attrNameLst>
                                          <p:attrName>ppt_y</p:attrName>
                                        </p:attrNameLst>
                                      </p:cBhvr>
                                      <p:tavLst>
                                        <p:tav tm="0">
                                          <p:val>
                                            <p:fltVal val="0.5"/>
                                          </p:val>
                                        </p:tav>
                                        <p:tav tm="100000">
                                          <p:val>
                                            <p:strVal val="#ppt_y"/>
                                          </p:val>
                                        </p:tav>
                                      </p:tavLst>
                                    </p:anim>
                                  </p:childTnLst>
                                </p:cTn>
                              </p:par>
                            </p:childTnLst>
                          </p:cTn>
                        </p:par>
                        <p:par>
                          <p:cTn id="75" fill="hold">
                            <p:stCondLst>
                              <p:cond delay="1300"/>
                            </p:stCondLst>
                            <p:childTnLst>
                              <p:par>
                                <p:cTn id="76" presetID="16" presetClass="entr" presetSubtype="21"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Vertical)">
                                      <p:cBhvr>
                                        <p:cTn id="78" dur="500"/>
                                        <p:tgtEl>
                                          <p:spTgt spid="31"/>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barn(inVertical)">
                                      <p:cBhvr>
                                        <p:cTn id="81" dur="500"/>
                                        <p:tgtEl>
                                          <p:spTgt spid="52"/>
                                        </p:tgtEl>
                                      </p:cBhvr>
                                    </p:animEffect>
                                  </p:childTnLst>
                                </p:cTn>
                              </p:par>
                            </p:childTnLst>
                          </p:cTn>
                        </p:par>
                        <p:par>
                          <p:cTn id="82" fill="hold">
                            <p:stCondLst>
                              <p:cond delay="1800"/>
                            </p:stCondLst>
                            <p:childTnLst>
                              <p:par>
                                <p:cTn id="83" presetID="16" presetClass="entr" presetSubtype="21"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arn(inVertical)">
                                      <p:cBhvr>
                                        <p:cTn id="85" dur="500"/>
                                        <p:tgtEl>
                                          <p:spTgt spid="5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arn(inVertical)">
                                      <p:cBhvr>
                                        <p:cTn id="88" dur="500"/>
                                        <p:tgtEl>
                                          <p:spTgt spid="54"/>
                                        </p:tgtEl>
                                      </p:cBhvr>
                                    </p:animEffect>
                                  </p:childTnLst>
                                </p:cTn>
                              </p:par>
                            </p:childTnLst>
                          </p:cTn>
                        </p:par>
                        <p:par>
                          <p:cTn id="89" fill="hold">
                            <p:stCondLst>
                              <p:cond delay="2300"/>
                            </p:stCondLst>
                            <p:childTnLst>
                              <p:par>
                                <p:cTn id="90" presetID="16" presetClass="entr" presetSubtype="21" fill="hold" grpId="0"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barn(inVertical)">
                                      <p:cBhvr>
                                        <p:cTn id="92" dur="500"/>
                                        <p:tgtEl>
                                          <p:spTgt spid="55"/>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barn(inVertical)">
                                      <p:cBhvr>
                                        <p:cTn id="95" dur="500"/>
                                        <p:tgtEl>
                                          <p:spTgt spid="56"/>
                                        </p:tgtEl>
                                      </p:cBhvr>
                                    </p:animEffect>
                                  </p:childTnLst>
                                </p:cTn>
                              </p:par>
                            </p:childTnLst>
                          </p:cTn>
                        </p:par>
                        <p:par>
                          <p:cTn id="96" fill="hold">
                            <p:stCondLst>
                              <p:cond delay="2800"/>
                            </p:stCondLst>
                            <p:childTnLst>
                              <p:par>
                                <p:cTn id="97" presetID="16" presetClass="entr" presetSubtype="21"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barn(inVertical)">
                                      <p:cBhvr>
                                        <p:cTn id="99" dur="500"/>
                                        <p:tgtEl>
                                          <p:spTgt spid="57"/>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barn(inVertical)">
                                      <p:cBhvr>
                                        <p:cTn id="102" dur="500"/>
                                        <p:tgtEl>
                                          <p:spTgt spid="58"/>
                                        </p:tgtEl>
                                      </p:cBhvr>
                                    </p:animEffect>
                                  </p:childTnLst>
                                </p:cTn>
                              </p:par>
                            </p:childTnLst>
                          </p:cTn>
                        </p:par>
                        <p:par>
                          <p:cTn id="103" fill="hold">
                            <p:stCondLst>
                              <p:cond delay="3300"/>
                            </p:stCondLst>
                            <p:childTnLst>
                              <p:par>
                                <p:cTn id="104" presetID="16" presetClass="entr" presetSubtype="21" fill="hold" grpId="0" nodeType="after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barn(inVertical)">
                                      <p:cBhvr>
                                        <p:cTn id="106" dur="500"/>
                                        <p:tgtEl>
                                          <p:spTgt spid="59"/>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arn(inVertical)">
                                      <p:cBhvr>
                                        <p:cTn id="10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25" grpId="0" animBg="1"/>
      <p:bldP spid="27" grpId="0" animBg="1"/>
      <p:bldP spid="29" grpId="0" animBg="1"/>
      <p:bldP spid="30" grpId="0" animBg="1"/>
      <p:bldP spid="36" grpId="0" animBg="1"/>
      <p:bldP spid="37" grpId="0" animBg="1"/>
      <p:bldP spid="40" grpId="0" animBg="1"/>
      <p:bldP spid="41" grpId="0" animBg="1"/>
      <p:bldP spid="50" grpId="0" animBg="1"/>
      <p:bldP spid="52" grpId="0"/>
      <p:bldP spid="53" grpId="0"/>
      <p:bldP spid="54" grpId="0"/>
      <p:bldP spid="55" grpId="0"/>
      <p:bldP spid="56" grpId="0"/>
      <p:bldP spid="57" grpId="0"/>
      <p:bldP spid="58" grpId="0"/>
      <p:bldP spid="59"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基础服务平台（文献类型管理）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555526"/>
            <a:ext cx="6905625" cy="2047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760" y="2603401"/>
            <a:ext cx="4495800" cy="2266950"/>
          </a:xfrm>
          <a:prstGeom prst="rect">
            <a:avLst/>
          </a:prstGeom>
        </p:spPr>
      </p:pic>
    </p:spTree>
    <p:extLst>
      <p:ext uri="{BB962C8B-B14F-4D97-AF65-F5344CB8AC3E}">
        <p14:creationId xmlns:p14="http://schemas.microsoft.com/office/powerpoint/2010/main" val="1038885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基础服务平台（文献分类管理）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55526"/>
            <a:ext cx="8947208" cy="214283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2508052"/>
            <a:ext cx="3350146" cy="2635448"/>
          </a:xfrm>
          <a:prstGeom prst="rect">
            <a:avLst/>
          </a:prstGeom>
        </p:spPr>
      </p:pic>
    </p:spTree>
    <p:extLst>
      <p:ext uri="{BB962C8B-B14F-4D97-AF65-F5344CB8AC3E}">
        <p14:creationId xmlns:p14="http://schemas.microsoft.com/office/powerpoint/2010/main" val="357750141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基础服务平台（文献字段）</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5335"/>
            <a:ext cx="9144000" cy="4567358"/>
          </a:xfrm>
          <a:prstGeom prst="rect">
            <a:avLst/>
          </a:prstGeom>
        </p:spPr>
      </p:pic>
    </p:spTree>
    <p:extLst>
      <p:ext uri="{BB962C8B-B14F-4D97-AF65-F5344CB8AC3E}">
        <p14:creationId xmlns:p14="http://schemas.microsoft.com/office/powerpoint/2010/main" val="230168607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a:t>
            </a:r>
            <a:r>
              <a:rPr lang="en-US" altLang="zh-CN" dirty="0"/>
              <a:t>SOLR</a:t>
            </a:r>
            <a:r>
              <a:rPr lang="zh-CN" altLang="en-US" dirty="0"/>
              <a:t>字段）</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526"/>
            <a:ext cx="9109790" cy="5143500"/>
          </a:xfrm>
          <a:prstGeom prst="rect">
            <a:avLst/>
          </a:prstGeom>
        </p:spPr>
      </p:pic>
    </p:spTree>
    <p:extLst>
      <p:ext uri="{BB962C8B-B14F-4D97-AF65-F5344CB8AC3E}">
        <p14:creationId xmlns:p14="http://schemas.microsoft.com/office/powerpoint/2010/main" val="71114748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基础服务平台（检索字段管理）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7534"/>
            <a:ext cx="9144000" cy="4300859"/>
          </a:xfrm>
          <a:prstGeom prst="rect">
            <a:avLst/>
          </a:prstGeom>
        </p:spPr>
      </p:pic>
    </p:spTree>
    <p:extLst>
      <p:ext uri="{BB962C8B-B14F-4D97-AF65-F5344CB8AC3E}">
        <p14:creationId xmlns:p14="http://schemas.microsoft.com/office/powerpoint/2010/main" val="73404717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基础服务平台（聚类字段管理）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8" y="627534"/>
            <a:ext cx="9144000" cy="4488021"/>
          </a:xfrm>
          <a:prstGeom prst="rect">
            <a:avLst/>
          </a:prstGeom>
        </p:spPr>
      </p:pic>
    </p:spTree>
    <p:extLst>
      <p:ext uri="{BB962C8B-B14F-4D97-AF65-F5344CB8AC3E}">
        <p14:creationId xmlns:p14="http://schemas.microsoft.com/office/powerpoint/2010/main" val="399458997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a:t>
            </a:r>
            <a:r>
              <a:rPr lang="en-US" altLang="zh-CN" dirty="0"/>
              <a:t>SOLR</a:t>
            </a:r>
            <a:r>
              <a:rPr lang="zh-CN" altLang="en-US" dirty="0"/>
              <a:t>数据版本管理）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2" y="555526"/>
            <a:ext cx="8982075" cy="4543425"/>
          </a:xfrm>
          <a:prstGeom prst="rect">
            <a:avLst/>
          </a:prstGeom>
        </p:spPr>
      </p:pic>
    </p:spTree>
    <p:extLst>
      <p:ext uri="{BB962C8B-B14F-4D97-AF65-F5344CB8AC3E}">
        <p14:creationId xmlns:p14="http://schemas.microsoft.com/office/powerpoint/2010/main" val="258705819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基础服务平台（学科分类管理）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5307"/>
            <a:ext cx="9144000" cy="4465243"/>
          </a:xfrm>
          <a:prstGeom prst="rect">
            <a:avLst/>
          </a:prstGeom>
        </p:spPr>
      </p:pic>
    </p:spTree>
    <p:extLst>
      <p:ext uri="{BB962C8B-B14F-4D97-AF65-F5344CB8AC3E}">
        <p14:creationId xmlns:p14="http://schemas.microsoft.com/office/powerpoint/2010/main" val="77879136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8"/>
            <a:ext cx="4029492" cy="277143"/>
          </a:xfrm>
        </p:spPr>
        <p:txBody>
          <a:bodyPr/>
          <a:lstStyle/>
          <a:p>
            <a:r>
              <a:rPr lang="zh-CN" altLang="en-US" dirty="0"/>
              <a:t>基础服务平台（产品管理）</a:t>
            </a:r>
          </a:p>
        </p:txBody>
      </p:sp>
      <p:sp>
        <p:nvSpPr>
          <p:cNvPr id="50" name="TextBox 49"/>
          <p:cNvSpPr txBox="1"/>
          <p:nvPr/>
        </p:nvSpPr>
        <p:spPr>
          <a:xfrm>
            <a:off x="1177462" y="1043111"/>
            <a:ext cx="303449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solidFill>
              </a:rPr>
              <a:t>文献服务产品管理</a:t>
            </a:r>
          </a:p>
        </p:txBody>
      </p:sp>
      <p:sp>
        <p:nvSpPr>
          <p:cNvPr id="51" name="TextBox 50"/>
          <p:cNvSpPr txBox="1"/>
          <p:nvPr/>
        </p:nvSpPr>
        <p:spPr>
          <a:xfrm>
            <a:off x="1177463" y="1412443"/>
            <a:ext cx="2890481" cy="46166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产品管理支持进行产品分类管理、产品管理、产品权限管理</a:t>
            </a:r>
            <a:endParaRPr lang="en-US" altLang="zh-CN" sz="1000" dirty="0">
              <a:solidFill>
                <a:schemeClr val="tx1">
                  <a:lumMod val="75000"/>
                  <a:lumOff val="25000"/>
                </a:schemeClr>
              </a:solidFill>
            </a:endParaRPr>
          </a:p>
        </p:txBody>
      </p:sp>
      <p:grpSp>
        <p:nvGrpSpPr>
          <p:cNvPr id="52" name="组合 51"/>
          <p:cNvGrpSpPr/>
          <p:nvPr/>
        </p:nvGrpSpPr>
        <p:grpSpPr>
          <a:xfrm>
            <a:off x="1042988" y="2272381"/>
            <a:ext cx="3503612" cy="1309688"/>
            <a:chOff x="1042988" y="2273002"/>
            <a:chExt cx="3503612" cy="1309688"/>
          </a:xfrm>
        </p:grpSpPr>
        <p:sp>
          <p:nvSpPr>
            <p:cNvPr id="53" name="Freeform 7"/>
            <p:cNvSpPr>
              <a:spLocks/>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TextBox 53"/>
            <p:cNvSpPr txBox="1"/>
            <p:nvPr/>
          </p:nvSpPr>
          <p:spPr>
            <a:xfrm>
              <a:off x="1749987" y="2455515"/>
              <a:ext cx="2677997" cy="400110"/>
            </a:xfrm>
            <a:prstGeom prst="rect">
              <a:avLst/>
            </a:prstGeom>
            <a:noFill/>
          </p:spPr>
          <p:txBody>
            <a:bodyPr wrap="square" rtlCol="0">
              <a:spAutoFit/>
            </a:bodyPr>
            <a:lstStyle/>
            <a:p>
              <a:pPr algn="just"/>
              <a:r>
                <a:rPr lang="zh-CN" altLang="en-US" sz="1000" dirty="0">
                  <a:solidFill>
                    <a:schemeClr val="bg1"/>
                  </a:solidFill>
                  <a:latin typeface="微软雅黑" pitchFamily="34" charset="-122"/>
                  <a:ea typeface="微软雅黑" pitchFamily="34" charset="-122"/>
                </a:rPr>
                <a:t>产品分类管理</a:t>
              </a:r>
              <a:endParaRPr lang="en-US" altLang="zh-CN" sz="1000" dirty="0">
                <a:solidFill>
                  <a:schemeClr val="bg1"/>
                </a:solidFill>
                <a:latin typeface="微软雅黑" pitchFamily="34" charset="-122"/>
                <a:ea typeface="微软雅黑" pitchFamily="34" charset="-122"/>
              </a:endParaRPr>
            </a:p>
            <a:p>
              <a:pPr algn="just"/>
              <a:r>
                <a:rPr lang="zh-CN" altLang="en-US" sz="1000" dirty="0">
                  <a:solidFill>
                    <a:schemeClr val="bg1"/>
                  </a:solidFill>
                  <a:latin typeface="微软雅黑" pitchFamily="34" charset="-122"/>
                  <a:ea typeface="微软雅黑" pitchFamily="34" charset="-122"/>
                </a:rPr>
                <a:t>产品的一、二、三级目录</a:t>
              </a:r>
              <a:endParaRPr lang="en-US" altLang="zh-CN" sz="1000" dirty="0">
                <a:solidFill>
                  <a:schemeClr val="bg1"/>
                </a:solidFill>
                <a:latin typeface="微软雅黑" pitchFamily="34" charset="-122"/>
                <a:ea typeface="微软雅黑" pitchFamily="34" charset="-122"/>
              </a:endParaRPr>
            </a:p>
          </p:txBody>
        </p:sp>
        <p:sp>
          <p:nvSpPr>
            <p:cNvPr id="55" name="矩形 54"/>
            <p:cNvSpPr/>
            <p:nvPr/>
          </p:nvSpPr>
          <p:spPr>
            <a:xfrm>
              <a:off x="1151814" y="2393960"/>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grpSp>
      <p:grpSp>
        <p:nvGrpSpPr>
          <p:cNvPr id="56" name="组合 55"/>
          <p:cNvGrpSpPr/>
          <p:nvPr/>
        </p:nvGrpSpPr>
        <p:grpSpPr>
          <a:xfrm>
            <a:off x="1042988" y="3331244"/>
            <a:ext cx="3503612" cy="1309688"/>
            <a:chOff x="1042988" y="3331865"/>
            <a:chExt cx="3503612" cy="1309688"/>
          </a:xfrm>
        </p:grpSpPr>
        <p:sp>
          <p:nvSpPr>
            <p:cNvPr id="57" name="Freeform 8"/>
            <p:cNvSpPr>
              <a:spLocks/>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TextBox 57"/>
            <p:cNvSpPr txBox="1"/>
            <p:nvPr/>
          </p:nvSpPr>
          <p:spPr>
            <a:xfrm>
              <a:off x="1750678" y="3522860"/>
              <a:ext cx="2677306" cy="400110"/>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产品管理</a:t>
              </a:r>
              <a:endParaRPr lang="en-US" altLang="zh-CN" sz="1000" dirty="0"/>
            </a:p>
            <a:p>
              <a:r>
                <a:rPr lang="zh-CN" altLang="en-US" sz="1000" dirty="0"/>
                <a:t>产品管理定义新的产品，进行编辑和管理</a:t>
              </a:r>
              <a:endParaRPr lang="en-US" altLang="zh-CN" sz="1000" dirty="0"/>
            </a:p>
          </p:txBody>
        </p:sp>
        <p:sp>
          <p:nvSpPr>
            <p:cNvPr id="59" name="矩形 58"/>
            <p:cNvSpPr/>
            <p:nvPr/>
          </p:nvSpPr>
          <p:spPr>
            <a:xfrm>
              <a:off x="1151814" y="3445916"/>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grpSp>
        <p:nvGrpSpPr>
          <p:cNvPr id="60" name="组合 59"/>
          <p:cNvGrpSpPr/>
          <p:nvPr/>
        </p:nvGrpSpPr>
        <p:grpSpPr>
          <a:xfrm>
            <a:off x="4635500" y="1719931"/>
            <a:ext cx="3680916" cy="1309688"/>
            <a:chOff x="4635500" y="1720552"/>
            <a:chExt cx="3680916" cy="1309688"/>
          </a:xfrm>
        </p:grpSpPr>
        <p:sp>
          <p:nvSpPr>
            <p:cNvPr id="61" name="Freeform 5"/>
            <p:cNvSpPr>
              <a:spLocks/>
            </p:cNvSpPr>
            <p:nvPr/>
          </p:nvSpPr>
          <p:spPr bwMode="auto">
            <a:xfrm>
              <a:off x="4635500" y="1720552"/>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TextBox 61"/>
            <p:cNvSpPr txBox="1"/>
            <p:nvPr/>
          </p:nvSpPr>
          <p:spPr>
            <a:xfrm>
              <a:off x="5780228" y="1889055"/>
              <a:ext cx="2536188" cy="400110"/>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产品权限配置</a:t>
              </a:r>
              <a:endParaRPr lang="en-US" altLang="zh-CN" sz="1000" dirty="0"/>
            </a:p>
            <a:p>
              <a:r>
                <a:rPr lang="zh-CN" altLang="en-US" sz="1000" dirty="0"/>
                <a:t>提供产品权限的细粒度控制</a:t>
              </a:r>
              <a:endParaRPr lang="en-US" altLang="zh-CN" sz="1000" dirty="0"/>
            </a:p>
          </p:txBody>
        </p:sp>
        <p:sp>
          <p:nvSpPr>
            <p:cNvPr id="63" name="矩形 62"/>
            <p:cNvSpPr/>
            <p:nvPr/>
          </p:nvSpPr>
          <p:spPr>
            <a:xfrm>
              <a:off x="5159007" y="1828562"/>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03</a:t>
              </a:r>
              <a:endParaRPr lang="zh-CN" altLang="en-US" sz="2800" b="1" dirty="0">
                <a:solidFill>
                  <a:schemeClr val="bg1"/>
                </a:solidFill>
                <a:latin typeface="微软雅黑" pitchFamily="34" charset="-122"/>
                <a:ea typeface="微软雅黑" pitchFamily="34" charset="-122"/>
              </a:endParaRPr>
            </a:p>
          </p:txBody>
        </p:sp>
      </p:grpSp>
      <p:grpSp>
        <p:nvGrpSpPr>
          <p:cNvPr id="64" name="组合 63"/>
          <p:cNvGrpSpPr/>
          <p:nvPr/>
        </p:nvGrpSpPr>
        <p:grpSpPr>
          <a:xfrm>
            <a:off x="4635500" y="2780381"/>
            <a:ext cx="3503612" cy="1309688"/>
            <a:chOff x="4635500" y="2781002"/>
            <a:chExt cx="3503612" cy="1309688"/>
          </a:xfrm>
        </p:grpSpPr>
        <p:sp>
          <p:nvSpPr>
            <p:cNvPr id="65"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TextBox 65"/>
            <p:cNvSpPr txBox="1"/>
            <p:nvPr/>
          </p:nvSpPr>
          <p:spPr>
            <a:xfrm>
              <a:off x="5796137" y="2932411"/>
              <a:ext cx="2088231" cy="400110"/>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000" dirty="0"/>
                <a:t>产品试用</a:t>
              </a:r>
              <a:endParaRPr lang="en-US" altLang="zh-CN" sz="1000" dirty="0"/>
            </a:p>
            <a:p>
              <a:r>
                <a:rPr lang="zh-CN" altLang="en-US" sz="1000" dirty="0"/>
                <a:t>对产品的试用申请进行管理</a:t>
              </a:r>
              <a:endParaRPr lang="en-US" altLang="zh-CN" sz="1000" dirty="0"/>
            </a:p>
          </p:txBody>
        </p:sp>
        <p:sp>
          <p:nvSpPr>
            <p:cNvPr id="67" name="矩形 66"/>
            <p:cNvSpPr/>
            <p:nvPr/>
          </p:nvSpPr>
          <p:spPr>
            <a:xfrm>
              <a:off x="5159007" y="2899082"/>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04</a:t>
              </a:r>
              <a:endParaRPr lang="zh-CN" altLang="en-US" sz="2800" b="1" dirty="0">
                <a:solidFill>
                  <a:schemeClr val="bg1"/>
                </a:solidFill>
                <a:latin typeface="微软雅黑" pitchFamily="34" charset="-122"/>
                <a:ea typeface="微软雅黑" pitchFamily="34" charset="-122"/>
              </a:endParaRPr>
            </a:p>
          </p:txBody>
        </p:sp>
      </p:grpSp>
      <p:sp>
        <p:nvSpPr>
          <p:cNvPr id="21"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6154950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right)">
                                      <p:cBhvr>
                                        <p:cTn id="16" dur="500"/>
                                        <p:tgtEl>
                                          <p:spTgt spid="5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500"/>
                                        <p:tgtEl>
                                          <p:spTgt spid="5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基础服务平台（产品分类管理）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0" y="699542"/>
            <a:ext cx="9144000" cy="4320073"/>
          </a:xfrm>
          <a:prstGeom prst="rect">
            <a:avLst/>
          </a:prstGeom>
        </p:spPr>
      </p:pic>
    </p:spTree>
    <p:extLst>
      <p:ext uri="{BB962C8B-B14F-4D97-AF65-F5344CB8AC3E}">
        <p14:creationId xmlns:p14="http://schemas.microsoft.com/office/powerpoint/2010/main" val="214073510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1306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2843808" y="2944120"/>
            <a:ext cx="3456384"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众包服务平台</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5" name="文本框 9"/>
          <p:cNvSpPr txBox="1"/>
          <p:nvPr/>
        </p:nvSpPr>
        <p:spPr>
          <a:xfrm>
            <a:off x="4184787" y="376129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平台简介</a:t>
            </a:r>
          </a:p>
        </p:txBody>
      </p:sp>
      <p:sp>
        <p:nvSpPr>
          <p:cNvPr id="20" name="文本框 9"/>
          <p:cNvSpPr txBox="1"/>
          <p:nvPr/>
        </p:nvSpPr>
        <p:spPr>
          <a:xfrm>
            <a:off x="4184786" y="398555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核心功能</a:t>
            </a:r>
          </a:p>
        </p:txBody>
      </p:sp>
      <p:sp>
        <p:nvSpPr>
          <p:cNvPr id="23" name="文本框 9"/>
          <p:cNvSpPr txBox="1"/>
          <p:nvPr/>
        </p:nvSpPr>
        <p:spPr>
          <a:xfrm>
            <a:off x="4186253" y="4205277"/>
            <a:ext cx="797623"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发展方向</a:t>
            </a: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6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p:bldP spid="20"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基础服务平台（产品管理）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3558"/>
            <a:ext cx="9144000" cy="4176464"/>
          </a:xfrm>
          <a:prstGeom prst="rect">
            <a:avLst/>
          </a:prstGeom>
        </p:spPr>
      </p:pic>
    </p:spTree>
    <p:extLst>
      <p:ext uri="{BB962C8B-B14F-4D97-AF65-F5344CB8AC3E}">
        <p14:creationId xmlns:p14="http://schemas.microsoft.com/office/powerpoint/2010/main" val="8499895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2752"/>
            <a:ext cx="3600400" cy="277143"/>
          </a:xfrm>
        </p:spPr>
        <p:txBody>
          <a:bodyPr/>
          <a:lstStyle/>
          <a:p>
            <a:r>
              <a:rPr lang="zh-CN" altLang="en-US" dirty="0"/>
              <a:t>基础服务平台（产品权限管理）</a:t>
            </a: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550"/>
            <a:ext cx="9144000" cy="4126523"/>
          </a:xfrm>
          <a:prstGeom prst="rect">
            <a:avLst/>
          </a:prstGeom>
        </p:spPr>
      </p:pic>
    </p:spTree>
    <p:extLst>
      <p:ext uri="{BB962C8B-B14F-4D97-AF65-F5344CB8AC3E}">
        <p14:creationId xmlns:p14="http://schemas.microsoft.com/office/powerpoint/2010/main" val="6640728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镜像站服务</a:t>
            </a:r>
          </a:p>
        </p:txBody>
      </p:sp>
      <p:sp>
        <p:nvSpPr>
          <p:cNvPr id="20"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9"/>
          <p:cNvSpPr txBox="1"/>
          <p:nvPr/>
        </p:nvSpPr>
        <p:spPr>
          <a:xfrm>
            <a:off x="4184787" y="3640058"/>
            <a:ext cx="1395325"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镜像站服务介绍</a:t>
            </a:r>
          </a:p>
        </p:txBody>
      </p:sp>
      <p:sp>
        <p:nvSpPr>
          <p:cNvPr id="22" name="文本框 9"/>
          <p:cNvSpPr txBox="1"/>
          <p:nvPr/>
        </p:nvSpPr>
        <p:spPr>
          <a:xfrm>
            <a:off x="4184786" y="3864323"/>
            <a:ext cx="1323318"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镜像站管理</a:t>
            </a:r>
          </a:p>
        </p:txBody>
      </p:sp>
      <p:sp>
        <p:nvSpPr>
          <p:cNvPr id="23"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镜像站客户端</a:t>
            </a:r>
          </a:p>
        </p:txBody>
      </p:sp>
      <p:sp>
        <p:nvSpPr>
          <p:cNvPr id="29" name="KSO_Shape"/>
          <p:cNvSpPr>
            <a:spLocks/>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394410300"/>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fltVal val="0.5"/>
                                          </p:val>
                                        </p:tav>
                                        <p:tav tm="100000">
                                          <p:val>
                                            <p:strVal val="#ppt_x"/>
                                          </p:val>
                                        </p:tav>
                                      </p:tavLst>
                                    </p:anim>
                                    <p:anim calcmode="lin" valueType="num">
                                      <p:cBhvr>
                                        <p:cTn id="14" dur="500" fill="hold"/>
                                        <p:tgtEl>
                                          <p:spTgt spid="20"/>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fltVal val="0.5"/>
                                          </p:val>
                                        </p:tav>
                                        <p:tav tm="100000">
                                          <p:val>
                                            <p:strVal val="#ppt_x"/>
                                          </p:val>
                                        </p:tav>
                                      </p:tavLst>
                                    </p:anim>
                                    <p:anim calcmode="lin" valueType="num">
                                      <p:cBhvr>
                                        <p:cTn id="21" dur="500" fill="hold"/>
                                        <p:tgtEl>
                                          <p:spTgt spid="29"/>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par>
                          <p:cTn id="26" fill="hold">
                            <p:stCondLst>
                              <p:cond delay="1600"/>
                            </p:stCondLst>
                            <p:childTnLst>
                              <p:par>
                                <p:cTn id="27" presetID="2" presetClass="entr" presetSubtype="4"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animBg="1"/>
      <p:bldP spid="21" grpId="0"/>
      <p:bldP spid="22" grpId="0"/>
      <p:bldP spid="23" grpId="0"/>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镜像站服务架构</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95536" y="699542"/>
            <a:ext cx="8276046" cy="4323779"/>
          </a:xfrm>
          <a:prstGeom prst="rect">
            <a:avLst/>
          </a:prstGeom>
        </p:spPr>
      </p:pic>
    </p:spTree>
    <p:extLst>
      <p:ext uri="{BB962C8B-B14F-4D97-AF65-F5344CB8AC3E}">
        <p14:creationId xmlns:p14="http://schemas.microsoft.com/office/powerpoint/2010/main" val="3234520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产品形式</a:t>
            </a:r>
          </a:p>
        </p:txBody>
      </p:sp>
      <p:sp>
        <p:nvSpPr>
          <p:cNvPr id="3" name="椭圆 2"/>
          <p:cNvSpPr/>
          <p:nvPr/>
        </p:nvSpPr>
        <p:spPr>
          <a:xfrm>
            <a:off x="1115616" y="987574"/>
            <a:ext cx="2016224" cy="20162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672052" y="987574"/>
            <a:ext cx="2016224" cy="20162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28488" y="987574"/>
            <a:ext cx="2016224" cy="2016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352177" y="2087449"/>
            <a:ext cx="1563640"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客户端服务</a:t>
            </a:r>
          </a:p>
        </p:txBody>
      </p:sp>
      <p:sp>
        <p:nvSpPr>
          <p:cNvPr id="7" name="TextBox 6"/>
          <p:cNvSpPr txBox="1"/>
          <p:nvPr/>
        </p:nvSpPr>
        <p:spPr>
          <a:xfrm>
            <a:off x="4014505" y="2087449"/>
            <a:ext cx="1331318"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浏览器</a:t>
            </a:r>
          </a:p>
        </p:txBody>
      </p:sp>
      <p:sp>
        <p:nvSpPr>
          <p:cNvPr id="8" name="TextBox 7"/>
          <p:cNvSpPr txBox="1"/>
          <p:nvPr/>
        </p:nvSpPr>
        <p:spPr>
          <a:xfrm>
            <a:off x="6580979" y="2119957"/>
            <a:ext cx="1416231" cy="307777"/>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镜像站管理</a:t>
            </a:r>
          </a:p>
        </p:txBody>
      </p:sp>
      <p:sp>
        <p:nvSpPr>
          <p:cNvPr id="9" name="KSO_Shape"/>
          <p:cNvSpPr>
            <a:spLocks/>
          </p:cNvSpPr>
          <p:nvPr/>
        </p:nvSpPr>
        <p:spPr bwMode="auto">
          <a:xfrm>
            <a:off x="4324644" y="1314173"/>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6">
              <a:lumMod val="20000"/>
              <a:lumOff val="80000"/>
            </a:schemeClr>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11" name="KSO_Shape"/>
          <p:cNvSpPr>
            <a:spLocks/>
          </p:cNvSpPr>
          <p:nvPr/>
        </p:nvSpPr>
        <p:spPr bwMode="auto">
          <a:xfrm>
            <a:off x="6961479" y="1339588"/>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2">
              <a:lumMod val="20000"/>
              <a:lumOff val="8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3" name="KSO_Shape"/>
          <p:cNvSpPr>
            <a:spLocks/>
          </p:cNvSpPr>
          <p:nvPr/>
        </p:nvSpPr>
        <p:spPr bwMode="auto">
          <a:xfrm>
            <a:off x="1800560" y="1268496"/>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2">
              <a:lumMod val="20000"/>
              <a:lumOff val="8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21" name="组合 20"/>
          <p:cNvGrpSpPr/>
          <p:nvPr/>
        </p:nvGrpSpPr>
        <p:grpSpPr>
          <a:xfrm>
            <a:off x="3246743" y="1840483"/>
            <a:ext cx="310406" cy="310406"/>
            <a:chOff x="3264324" y="1749600"/>
            <a:chExt cx="348156" cy="348156"/>
          </a:xfrm>
        </p:grpSpPr>
        <p:sp>
          <p:nvSpPr>
            <p:cNvPr id="19" name="矩形 18"/>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803179" y="1840483"/>
            <a:ext cx="310406" cy="310406"/>
            <a:chOff x="3264324" y="1749600"/>
            <a:chExt cx="348156" cy="348156"/>
          </a:xfrm>
        </p:grpSpPr>
        <p:sp>
          <p:nvSpPr>
            <p:cNvPr id="23" name="矩形 22"/>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1575228" y="3651870"/>
            <a:ext cx="6154126" cy="692497"/>
          </a:xfrm>
          <a:prstGeom prst="rect">
            <a:avLst/>
          </a:prstGeom>
          <a:noFill/>
        </p:spPr>
        <p:txBody>
          <a:bodyPr wrap="square" lIns="0" tIns="0" rIns="0" bIns="0" rtlCol="0">
            <a:spAutoFit/>
          </a:bodyPr>
          <a:lstStyle/>
          <a:p>
            <a:pPr algn="just">
              <a:lnSpc>
                <a:spcPct val="150000"/>
              </a:lnSpc>
            </a:pPr>
            <a:r>
              <a:rPr lang="en-US" altLang="zh-CN" sz="1000" dirty="0">
                <a:latin typeface="微软雅黑 Light" pitchFamily="34" charset="-122"/>
                <a:ea typeface="微软雅黑 Light" pitchFamily="34" charset="-122"/>
              </a:rPr>
              <a:t>1</a:t>
            </a:r>
            <a:r>
              <a:rPr lang="zh-CN" altLang="en-US" sz="1000" dirty="0">
                <a:latin typeface="微软雅黑 Light" pitchFamily="34" charset="-122"/>
                <a:ea typeface="微软雅黑 Light" pitchFamily="34" charset="-122"/>
              </a:rPr>
              <a:t>）镜像站管理，提供新建镜像站、导出索引、导出数据库、导出资源，打包客户端程序，提供激活序列号。</a:t>
            </a:r>
            <a:endParaRPr lang="en-US" altLang="zh-CN" sz="1000" dirty="0">
              <a:latin typeface="微软雅黑 Light" pitchFamily="34" charset="-122"/>
              <a:ea typeface="微软雅黑 Light" pitchFamily="34" charset="-122"/>
            </a:endParaRPr>
          </a:p>
          <a:p>
            <a:pPr algn="just">
              <a:lnSpc>
                <a:spcPct val="150000"/>
              </a:lnSpc>
            </a:pPr>
            <a:r>
              <a:rPr lang="en-US" altLang="zh-CN" sz="1000" dirty="0">
                <a:latin typeface="微软雅黑 Light" pitchFamily="34" charset="-122"/>
                <a:ea typeface="微软雅黑 Light" pitchFamily="34" charset="-122"/>
              </a:rPr>
              <a:t>2</a:t>
            </a:r>
            <a:r>
              <a:rPr lang="zh-CN" altLang="en-US" sz="1000" dirty="0">
                <a:latin typeface="微软雅黑 Light" pitchFamily="34" charset="-122"/>
                <a:ea typeface="微软雅黑 Light" pitchFamily="34" charset="-122"/>
              </a:rPr>
              <a:t>）客户端服务，提供客户端服务的程序，封装为</a:t>
            </a:r>
            <a:r>
              <a:rPr lang="en-US" altLang="zh-CN" sz="1000" dirty="0">
                <a:latin typeface="微软雅黑 Light" pitchFamily="34" charset="-122"/>
                <a:ea typeface="微软雅黑 Light" pitchFamily="34" charset="-122"/>
              </a:rPr>
              <a:t>exe</a:t>
            </a:r>
            <a:r>
              <a:rPr lang="zh-CN" altLang="en-US" sz="1000" dirty="0">
                <a:latin typeface="微软雅黑 Light" pitchFamily="34" charset="-122"/>
                <a:ea typeface="微软雅黑 Light" pitchFamily="34" charset="-122"/>
              </a:rPr>
              <a:t>，直接提供检索服务</a:t>
            </a:r>
            <a:endParaRPr lang="en-US" altLang="zh-CN" sz="1000" dirty="0">
              <a:latin typeface="微软雅黑 Light" pitchFamily="34" charset="-122"/>
              <a:ea typeface="微软雅黑 Light" pitchFamily="34" charset="-122"/>
            </a:endParaRPr>
          </a:p>
          <a:p>
            <a:pPr algn="just">
              <a:lnSpc>
                <a:spcPct val="150000"/>
              </a:lnSpc>
            </a:pPr>
            <a:r>
              <a:rPr lang="en-US" altLang="zh-CN" sz="1000" dirty="0">
                <a:latin typeface="微软雅黑 Light" pitchFamily="34" charset="-122"/>
                <a:ea typeface="微软雅黑 Light" pitchFamily="34" charset="-122"/>
              </a:rPr>
              <a:t>3</a:t>
            </a:r>
            <a:r>
              <a:rPr lang="zh-CN" altLang="en-US" sz="1000" dirty="0">
                <a:latin typeface="微软雅黑 Light" pitchFamily="34" charset="-122"/>
                <a:ea typeface="微软雅黑 Light" pitchFamily="34" charset="-122"/>
              </a:rPr>
              <a:t>）浏览器，客户通过浏览器可以访问镜像站服务。</a:t>
            </a:r>
            <a:endParaRPr lang="en-US" altLang="zh-CN" sz="1000" dirty="0">
              <a:latin typeface="微软雅黑 Light" pitchFamily="34" charset="-122"/>
              <a:ea typeface="微软雅黑 Light" pitchFamily="34" charset="-122"/>
            </a:endParaRPr>
          </a:p>
        </p:txBody>
      </p:sp>
      <p:sp>
        <p:nvSpPr>
          <p:cNvPr id="26" name="Freeform 5"/>
          <p:cNvSpPr>
            <a:spLocks/>
          </p:cNvSpPr>
          <p:nvPr/>
        </p:nvSpPr>
        <p:spPr bwMode="auto">
          <a:xfrm>
            <a:off x="1115616" y="3507854"/>
            <a:ext cx="236560" cy="97085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5"/>
          <p:cNvSpPr>
            <a:spLocks/>
          </p:cNvSpPr>
          <p:nvPr/>
        </p:nvSpPr>
        <p:spPr bwMode="auto">
          <a:xfrm flipH="1">
            <a:off x="8008152" y="3507854"/>
            <a:ext cx="236560" cy="97085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TextBox 31"/>
          <p:cNvSpPr txBox="1"/>
          <p:nvPr/>
        </p:nvSpPr>
        <p:spPr>
          <a:xfrm>
            <a:off x="1565967" y="2417862"/>
            <a:ext cx="1036867"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itchFamily="34" charset="-122"/>
                <a:ea typeface="微软雅黑" pitchFamily="34" charset="-122"/>
              </a:rPr>
              <a:t>为客户提供服务</a:t>
            </a:r>
          </a:p>
        </p:txBody>
      </p:sp>
      <p:sp>
        <p:nvSpPr>
          <p:cNvPr id="33" name="TextBox 32"/>
          <p:cNvSpPr txBox="1"/>
          <p:nvPr/>
        </p:nvSpPr>
        <p:spPr>
          <a:xfrm>
            <a:off x="4096911" y="2417862"/>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itchFamily="34" charset="-122"/>
                <a:ea typeface="微软雅黑" pitchFamily="34" charset="-122"/>
              </a:rPr>
              <a:t>访问镜像站服务</a:t>
            </a:r>
          </a:p>
        </p:txBody>
      </p:sp>
      <p:sp>
        <p:nvSpPr>
          <p:cNvPr id="34" name="TextBox 33"/>
          <p:cNvSpPr txBox="1"/>
          <p:nvPr/>
        </p:nvSpPr>
        <p:spPr>
          <a:xfrm>
            <a:off x="6653347" y="2417862"/>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itchFamily="34" charset="-122"/>
                <a:ea typeface="微软雅黑" pitchFamily="34" charset="-122"/>
              </a:rPr>
              <a:t>管理镜像站</a:t>
            </a:r>
          </a:p>
        </p:txBody>
      </p:sp>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290">
                                          <p:stCondLst>
                                            <p:cond delay="0"/>
                                          </p:stCondLst>
                                        </p:cTn>
                                        <p:tgtEl>
                                          <p:spTgt spid="32"/>
                                        </p:tgtEl>
                                      </p:cBhvr>
                                    </p:animEffect>
                                    <p:anim calcmode="lin" valueType="num">
                                      <p:cBhvr>
                                        <p:cTn id="24"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29" dur="13">
                                          <p:stCondLst>
                                            <p:cond delay="325"/>
                                          </p:stCondLst>
                                        </p:cTn>
                                        <p:tgtEl>
                                          <p:spTgt spid="32"/>
                                        </p:tgtEl>
                                      </p:cBhvr>
                                      <p:to x="100000" y="60000"/>
                                    </p:animScale>
                                    <p:animScale>
                                      <p:cBhvr>
                                        <p:cTn id="30" dur="83" decel="50000">
                                          <p:stCondLst>
                                            <p:cond delay="338"/>
                                          </p:stCondLst>
                                        </p:cTn>
                                        <p:tgtEl>
                                          <p:spTgt spid="32"/>
                                        </p:tgtEl>
                                      </p:cBhvr>
                                      <p:to x="100000" y="100000"/>
                                    </p:animScale>
                                    <p:animScale>
                                      <p:cBhvr>
                                        <p:cTn id="31" dur="13">
                                          <p:stCondLst>
                                            <p:cond delay="656"/>
                                          </p:stCondLst>
                                        </p:cTn>
                                        <p:tgtEl>
                                          <p:spTgt spid="32"/>
                                        </p:tgtEl>
                                      </p:cBhvr>
                                      <p:to x="100000" y="80000"/>
                                    </p:animScale>
                                    <p:animScale>
                                      <p:cBhvr>
                                        <p:cTn id="32" dur="83" decel="50000">
                                          <p:stCondLst>
                                            <p:cond delay="669"/>
                                          </p:stCondLst>
                                        </p:cTn>
                                        <p:tgtEl>
                                          <p:spTgt spid="32"/>
                                        </p:tgtEl>
                                      </p:cBhvr>
                                      <p:to x="100000" y="100000"/>
                                    </p:animScale>
                                    <p:animScale>
                                      <p:cBhvr>
                                        <p:cTn id="33" dur="13">
                                          <p:stCondLst>
                                            <p:cond delay="821"/>
                                          </p:stCondLst>
                                        </p:cTn>
                                        <p:tgtEl>
                                          <p:spTgt spid="32"/>
                                        </p:tgtEl>
                                      </p:cBhvr>
                                      <p:to x="100000" y="90000"/>
                                    </p:animScale>
                                    <p:animScale>
                                      <p:cBhvr>
                                        <p:cTn id="34" dur="83" decel="50000">
                                          <p:stCondLst>
                                            <p:cond delay="834"/>
                                          </p:stCondLst>
                                        </p:cTn>
                                        <p:tgtEl>
                                          <p:spTgt spid="32"/>
                                        </p:tgtEl>
                                      </p:cBhvr>
                                      <p:to x="100000" y="100000"/>
                                    </p:animScale>
                                    <p:animScale>
                                      <p:cBhvr>
                                        <p:cTn id="35" dur="13">
                                          <p:stCondLst>
                                            <p:cond delay="904"/>
                                          </p:stCondLst>
                                        </p:cTn>
                                        <p:tgtEl>
                                          <p:spTgt spid="32"/>
                                        </p:tgtEl>
                                      </p:cBhvr>
                                      <p:to x="100000" y="95000"/>
                                    </p:animScale>
                                    <p:animScale>
                                      <p:cBhvr>
                                        <p:cTn id="36" dur="83" decel="50000">
                                          <p:stCondLst>
                                            <p:cond delay="917"/>
                                          </p:stCondLst>
                                        </p:cTn>
                                        <p:tgtEl>
                                          <p:spTgt spid="3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290">
                                          <p:stCondLst>
                                            <p:cond delay="0"/>
                                          </p:stCondLst>
                                        </p:cTn>
                                        <p:tgtEl>
                                          <p:spTgt spid="3"/>
                                        </p:tgtEl>
                                      </p:cBhvr>
                                    </p:animEffect>
                                    <p:anim calcmode="lin" valueType="num">
                                      <p:cBhvr>
                                        <p:cTn id="40"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45" dur="13">
                                          <p:stCondLst>
                                            <p:cond delay="325"/>
                                          </p:stCondLst>
                                        </p:cTn>
                                        <p:tgtEl>
                                          <p:spTgt spid="3"/>
                                        </p:tgtEl>
                                      </p:cBhvr>
                                      <p:to x="100000" y="60000"/>
                                    </p:animScale>
                                    <p:animScale>
                                      <p:cBhvr>
                                        <p:cTn id="46" dur="83" decel="50000">
                                          <p:stCondLst>
                                            <p:cond delay="338"/>
                                          </p:stCondLst>
                                        </p:cTn>
                                        <p:tgtEl>
                                          <p:spTgt spid="3"/>
                                        </p:tgtEl>
                                      </p:cBhvr>
                                      <p:to x="100000" y="100000"/>
                                    </p:animScale>
                                    <p:animScale>
                                      <p:cBhvr>
                                        <p:cTn id="47" dur="13">
                                          <p:stCondLst>
                                            <p:cond delay="656"/>
                                          </p:stCondLst>
                                        </p:cTn>
                                        <p:tgtEl>
                                          <p:spTgt spid="3"/>
                                        </p:tgtEl>
                                      </p:cBhvr>
                                      <p:to x="100000" y="80000"/>
                                    </p:animScale>
                                    <p:animScale>
                                      <p:cBhvr>
                                        <p:cTn id="48" dur="83" decel="50000">
                                          <p:stCondLst>
                                            <p:cond delay="669"/>
                                          </p:stCondLst>
                                        </p:cTn>
                                        <p:tgtEl>
                                          <p:spTgt spid="3"/>
                                        </p:tgtEl>
                                      </p:cBhvr>
                                      <p:to x="100000" y="100000"/>
                                    </p:animScale>
                                    <p:animScale>
                                      <p:cBhvr>
                                        <p:cTn id="49" dur="13">
                                          <p:stCondLst>
                                            <p:cond delay="821"/>
                                          </p:stCondLst>
                                        </p:cTn>
                                        <p:tgtEl>
                                          <p:spTgt spid="3"/>
                                        </p:tgtEl>
                                      </p:cBhvr>
                                      <p:to x="100000" y="90000"/>
                                    </p:animScale>
                                    <p:animScale>
                                      <p:cBhvr>
                                        <p:cTn id="50" dur="83" decel="50000">
                                          <p:stCondLst>
                                            <p:cond delay="834"/>
                                          </p:stCondLst>
                                        </p:cTn>
                                        <p:tgtEl>
                                          <p:spTgt spid="3"/>
                                        </p:tgtEl>
                                      </p:cBhvr>
                                      <p:to x="100000" y="100000"/>
                                    </p:animScale>
                                    <p:animScale>
                                      <p:cBhvr>
                                        <p:cTn id="51" dur="13">
                                          <p:stCondLst>
                                            <p:cond delay="904"/>
                                          </p:stCondLst>
                                        </p:cTn>
                                        <p:tgtEl>
                                          <p:spTgt spid="3"/>
                                        </p:tgtEl>
                                      </p:cBhvr>
                                      <p:to x="100000" y="95000"/>
                                    </p:animScale>
                                    <p:animScale>
                                      <p:cBhvr>
                                        <p:cTn id="52" dur="83" decel="50000">
                                          <p:stCondLst>
                                            <p:cond delay="917"/>
                                          </p:stCondLst>
                                        </p:cTn>
                                        <p:tgtEl>
                                          <p:spTgt spid="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90">
                                          <p:stCondLst>
                                            <p:cond delay="0"/>
                                          </p:stCondLst>
                                        </p:cTn>
                                        <p:tgtEl>
                                          <p:spTgt spid="13"/>
                                        </p:tgtEl>
                                      </p:cBhvr>
                                    </p:animEffect>
                                    <p:anim calcmode="lin" valueType="num">
                                      <p:cBhvr>
                                        <p:cTn id="56"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61" dur="13">
                                          <p:stCondLst>
                                            <p:cond delay="325"/>
                                          </p:stCondLst>
                                        </p:cTn>
                                        <p:tgtEl>
                                          <p:spTgt spid="13"/>
                                        </p:tgtEl>
                                      </p:cBhvr>
                                      <p:to x="100000" y="60000"/>
                                    </p:animScale>
                                    <p:animScale>
                                      <p:cBhvr>
                                        <p:cTn id="62" dur="83" decel="50000">
                                          <p:stCondLst>
                                            <p:cond delay="338"/>
                                          </p:stCondLst>
                                        </p:cTn>
                                        <p:tgtEl>
                                          <p:spTgt spid="13"/>
                                        </p:tgtEl>
                                      </p:cBhvr>
                                      <p:to x="100000" y="100000"/>
                                    </p:animScale>
                                    <p:animScale>
                                      <p:cBhvr>
                                        <p:cTn id="63" dur="13">
                                          <p:stCondLst>
                                            <p:cond delay="656"/>
                                          </p:stCondLst>
                                        </p:cTn>
                                        <p:tgtEl>
                                          <p:spTgt spid="13"/>
                                        </p:tgtEl>
                                      </p:cBhvr>
                                      <p:to x="100000" y="80000"/>
                                    </p:animScale>
                                    <p:animScale>
                                      <p:cBhvr>
                                        <p:cTn id="64" dur="83" decel="50000">
                                          <p:stCondLst>
                                            <p:cond delay="669"/>
                                          </p:stCondLst>
                                        </p:cTn>
                                        <p:tgtEl>
                                          <p:spTgt spid="13"/>
                                        </p:tgtEl>
                                      </p:cBhvr>
                                      <p:to x="100000" y="100000"/>
                                    </p:animScale>
                                    <p:animScale>
                                      <p:cBhvr>
                                        <p:cTn id="65" dur="13">
                                          <p:stCondLst>
                                            <p:cond delay="821"/>
                                          </p:stCondLst>
                                        </p:cTn>
                                        <p:tgtEl>
                                          <p:spTgt spid="13"/>
                                        </p:tgtEl>
                                      </p:cBhvr>
                                      <p:to x="100000" y="90000"/>
                                    </p:animScale>
                                    <p:animScale>
                                      <p:cBhvr>
                                        <p:cTn id="66" dur="83" decel="50000">
                                          <p:stCondLst>
                                            <p:cond delay="834"/>
                                          </p:stCondLst>
                                        </p:cTn>
                                        <p:tgtEl>
                                          <p:spTgt spid="13"/>
                                        </p:tgtEl>
                                      </p:cBhvr>
                                      <p:to x="100000" y="100000"/>
                                    </p:animScale>
                                    <p:animScale>
                                      <p:cBhvr>
                                        <p:cTn id="67" dur="13">
                                          <p:stCondLst>
                                            <p:cond delay="904"/>
                                          </p:stCondLst>
                                        </p:cTn>
                                        <p:tgtEl>
                                          <p:spTgt spid="13"/>
                                        </p:tgtEl>
                                      </p:cBhvr>
                                      <p:to x="100000" y="95000"/>
                                    </p:animScale>
                                    <p:animScale>
                                      <p:cBhvr>
                                        <p:cTn id="68" dur="83" decel="50000">
                                          <p:stCondLst>
                                            <p:cond delay="917"/>
                                          </p:stCondLst>
                                        </p:cTn>
                                        <p:tgtEl>
                                          <p:spTgt spid="13"/>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700" fill="hold"/>
                                        <p:tgtEl>
                                          <p:spTgt spid="21"/>
                                        </p:tgtEl>
                                        <p:attrNameLst>
                                          <p:attrName>ppt_w</p:attrName>
                                        </p:attrNameLst>
                                      </p:cBhvr>
                                      <p:tavLst>
                                        <p:tav tm="0">
                                          <p:val>
                                            <p:fltVal val="0"/>
                                          </p:val>
                                        </p:tav>
                                        <p:tav tm="100000">
                                          <p:val>
                                            <p:strVal val="#ppt_w"/>
                                          </p:val>
                                        </p:tav>
                                      </p:tavLst>
                                    </p:anim>
                                    <p:anim calcmode="lin" valueType="num">
                                      <p:cBhvr>
                                        <p:cTn id="73" dur="700" fill="hold"/>
                                        <p:tgtEl>
                                          <p:spTgt spid="21"/>
                                        </p:tgtEl>
                                        <p:attrNameLst>
                                          <p:attrName>ppt_h</p:attrName>
                                        </p:attrNameLst>
                                      </p:cBhvr>
                                      <p:tavLst>
                                        <p:tav tm="0">
                                          <p:val>
                                            <p:fltVal val="0"/>
                                          </p:val>
                                        </p:tav>
                                        <p:tav tm="100000">
                                          <p:val>
                                            <p:strVal val="#ppt_h"/>
                                          </p:val>
                                        </p:tav>
                                      </p:tavLst>
                                    </p:anim>
                                    <p:anim calcmode="lin" valueType="num">
                                      <p:cBhvr>
                                        <p:cTn id="74" dur="700" fill="hold"/>
                                        <p:tgtEl>
                                          <p:spTgt spid="21"/>
                                        </p:tgtEl>
                                        <p:attrNameLst>
                                          <p:attrName>style.rotation</p:attrName>
                                        </p:attrNameLst>
                                      </p:cBhvr>
                                      <p:tavLst>
                                        <p:tav tm="0">
                                          <p:val>
                                            <p:fltVal val="90"/>
                                          </p:val>
                                        </p:tav>
                                        <p:tav tm="100000">
                                          <p:val>
                                            <p:fltVal val="0"/>
                                          </p:val>
                                        </p:tav>
                                      </p:tavLst>
                                    </p:anim>
                                    <p:animEffect transition="in" filter="fade">
                                      <p:cBhvr>
                                        <p:cTn id="75" dur="700"/>
                                        <p:tgtEl>
                                          <p:spTgt spid="21"/>
                                        </p:tgtEl>
                                      </p:cBhvr>
                                    </p:animEffect>
                                  </p:childTnLst>
                                </p:cTn>
                              </p:par>
                            </p:childTnLst>
                          </p:cTn>
                        </p:par>
                        <p:par>
                          <p:cTn id="76" fill="hold">
                            <p:stCondLst>
                              <p:cond delay="1700"/>
                            </p:stCondLst>
                            <p:childTnLst>
                              <p:par>
                                <p:cTn id="77" presetID="26" presetClass="entr" presetSubtype="0"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290">
                                          <p:stCondLst>
                                            <p:cond delay="0"/>
                                          </p:stCondLst>
                                        </p:cTn>
                                        <p:tgtEl>
                                          <p:spTgt spid="4"/>
                                        </p:tgtEl>
                                      </p:cBhvr>
                                    </p:animEffect>
                                    <p:anim calcmode="lin" valueType="num">
                                      <p:cBhvr>
                                        <p:cTn id="80"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85" dur="13">
                                          <p:stCondLst>
                                            <p:cond delay="325"/>
                                          </p:stCondLst>
                                        </p:cTn>
                                        <p:tgtEl>
                                          <p:spTgt spid="4"/>
                                        </p:tgtEl>
                                      </p:cBhvr>
                                      <p:to x="100000" y="60000"/>
                                    </p:animScale>
                                    <p:animScale>
                                      <p:cBhvr>
                                        <p:cTn id="86" dur="83" decel="50000">
                                          <p:stCondLst>
                                            <p:cond delay="338"/>
                                          </p:stCondLst>
                                        </p:cTn>
                                        <p:tgtEl>
                                          <p:spTgt spid="4"/>
                                        </p:tgtEl>
                                      </p:cBhvr>
                                      <p:to x="100000" y="100000"/>
                                    </p:animScale>
                                    <p:animScale>
                                      <p:cBhvr>
                                        <p:cTn id="87" dur="13">
                                          <p:stCondLst>
                                            <p:cond delay="656"/>
                                          </p:stCondLst>
                                        </p:cTn>
                                        <p:tgtEl>
                                          <p:spTgt spid="4"/>
                                        </p:tgtEl>
                                      </p:cBhvr>
                                      <p:to x="100000" y="80000"/>
                                    </p:animScale>
                                    <p:animScale>
                                      <p:cBhvr>
                                        <p:cTn id="88" dur="83" decel="50000">
                                          <p:stCondLst>
                                            <p:cond delay="669"/>
                                          </p:stCondLst>
                                        </p:cTn>
                                        <p:tgtEl>
                                          <p:spTgt spid="4"/>
                                        </p:tgtEl>
                                      </p:cBhvr>
                                      <p:to x="100000" y="100000"/>
                                    </p:animScale>
                                    <p:animScale>
                                      <p:cBhvr>
                                        <p:cTn id="89" dur="13">
                                          <p:stCondLst>
                                            <p:cond delay="821"/>
                                          </p:stCondLst>
                                        </p:cTn>
                                        <p:tgtEl>
                                          <p:spTgt spid="4"/>
                                        </p:tgtEl>
                                      </p:cBhvr>
                                      <p:to x="100000" y="90000"/>
                                    </p:animScale>
                                    <p:animScale>
                                      <p:cBhvr>
                                        <p:cTn id="90" dur="83" decel="50000">
                                          <p:stCondLst>
                                            <p:cond delay="834"/>
                                          </p:stCondLst>
                                        </p:cTn>
                                        <p:tgtEl>
                                          <p:spTgt spid="4"/>
                                        </p:tgtEl>
                                      </p:cBhvr>
                                      <p:to x="100000" y="100000"/>
                                    </p:animScale>
                                    <p:animScale>
                                      <p:cBhvr>
                                        <p:cTn id="91" dur="13">
                                          <p:stCondLst>
                                            <p:cond delay="904"/>
                                          </p:stCondLst>
                                        </p:cTn>
                                        <p:tgtEl>
                                          <p:spTgt spid="4"/>
                                        </p:tgtEl>
                                      </p:cBhvr>
                                      <p:to x="100000" y="95000"/>
                                    </p:animScale>
                                    <p:animScale>
                                      <p:cBhvr>
                                        <p:cTn id="92" dur="83" decel="50000">
                                          <p:stCondLst>
                                            <p:cond delay="917"/>
                                          </p:stCondLst>
                                        </p:cTn>
                                        <p:tgtEl>
                                          <p:spTgt spid="4"/>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wipe(down)">
                                      <p:cBhvr>
                                        <p:cTn id="95" dur="290">
                                          <p:stCondLst>
                                            <p:cond delay="0"/>
                                          </p:stCondLst>
                                        </p:cTn>
                                        <p:tgtEl>
                                          <p:spTgt spid="7"/>
                                        </p:tgtEl>
                                      </p:cBhvr>
                                    </p:animEffect>
                                    <p:anim calcmode="lin" valueType="num">
                                      <p:cBhvr>
                                        <p:cTn id="96"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01" dur="13">
                                          <p:stCondLst>
                                            <p:cond delay="325"/>
                                          </p:stCondLst>
                                        </p:cTn>
                                        <p:tgtEl>
                                          <p:spTgt spid="7"/>
                                        </p:tgtEl>
                                      </p:cBhvr>
                                      <p:to x="100000" y="60000"/>
                                    </p:animScale>
                                    <p:animScale>
                                      <p:cBhvr>
                                        <p:cTn id="102" dur="83" decel="50000">
                                          <p:stCondLst>
                                            <p:cond delay="338"/>
                                          </p:stCondLst>
                                        </p:cTn>
                                        <p:tgtEl>
                                          <p:spTgt spid="7"/>
                                        </p:tgtEl>
                                      </p:cBhvr>
                                      <p:to x="100000" y="100000"/>
                                    </p:animScale>
                                    <p:animScale>
                                      <p:cBhvr>
                                        <p:cTn id="103" dur="13">
                                          <p:stCondLst>
                                            <p:cond delay="656"/>
                                          </p:stCondLst>
                                        </p:cTn>
                                        <p:tgtEl>
                                          <p:spTgt spid="7"/>
                                        </p:tgtEl>
                                      </p:cBhvr>
                                      <p:to x="100000" y="80000"/>
                                    </p:animScale>
                                    <p:animScale>
                                      <p:cBhvr>
                                        <p:cTn id="104" dur="83" decel="50000">
                                          <p:stCondLst>
                                            <p:cond delay="669"/>
                                          </p:stCondLst>
                                        </p:cTn>
                                        <p:tgtEl>
                                          <p:spTgt spid="7"/>
                                        </p:tgtEl>
                                      </p:cBhvr>
                                      <p:to x="100000" y="100000"/>
                                    </p:animScale>
                                    <p:animScale>
                                      <p:cBhvr>
                                        <p:cTn id="105" dur="13">
                                          <p:stCondLst>
                                            <p:cond delay="821"/>
                                          </p:stCondLst>
                                        </p:cTn>
                                        <p:tgtEl>
                                          <p:spTgt spid="7"/>
                                        </p:tgtEl>
                                      </p:cBhvr>
                                      <p:to x="100000" y="90000"/>
                                    </p:animScale>
                                    <p:animScale>
                                      <p:cBhvr>
                                        <p:cTn id="106" dur="83" decel="50000">
                                          <p:stCondLst>
                                            <p:cond delay="834"/>
                                          </p:stCondLst>
                                        </p:cTn>
                                        <p:tgtEl>
                                          <p:spTgt spid="7"/>
                                        </p:tgtEl>
                                      </p:cBhvr>
                                      <p:to x="100000" y="100000"/>
                                    </p:animScale>
                                    <p:animScale>
                                      <p:cBhvr>
                                        <p:cTn id="107" dur="13">
                                          <p:stCondLst>
                                            <p:cond delay="904"/>
                                          </p:stCondLst>
                                        </p:cTn>
                                        <p:tgtEl>
                                          <p:spTgt spid="7"/>
                                        </p:tgtEl>
                                      </p:cBhvr>
                                      <p:to x="100000" y="95000"/>
                                    </p:animScale>
                                    <p:animScale>
                                      <p:cBhvr>
                                        <p:cTn id="108" dur="83" decel="50000">
                                          <p:stCondLst>
                                            <p:cond delay="917"/>
                                          </p:stCondLst>
                                        </p:cTn>
                                        <p:tgtEl>
                                          <p:spTgt spid="7"/>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290">
                                          <p:stCondLst>
                                            <p:cond delay="0"/>
                                          </p:stCondLst>
                                        </p:cTn>
                                        <p:tgtEl>
                                          <p:spTgt spid="33"/>
                                        </p:tgtEl>
                                      </p:cBhvr>
                                    </p:animEffect>
                                    <p:anim calcmode="lin" valueType="num">
                                      <p:cBhvr>
                                        <p:cTn id="112"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117" dur="13">
                                          <p:stCondLst>
                                            <p:cond delay="325"/>
                                          </p:stCondLst>
                                        </p:cTn>
                                        <p:tgtEl>
                                          <p:spTgt spid="33"/>
                                        </p:tgtEl>
                                      </p:cBhvr>
                                      <p:to x="100000" y="60000"/>
                                    </p:animScale>
                                    <p:animScale>
                                      <p:cBhvr>
                                        <p:cTn id="118" dur="83" decel="50000">
                                          <p:stCondLst>
                                            <p:cond delay="338"/>
                                          </p:stCondLst>
                                        </p:cTn>
                                        <p:tgtEl>
                                          <p:spTgt spid="33"/>
                                        </p:tgtEl>
                                      </p:cBhvr>
                                      <p:to x="100000" y="100000"/>
                                    </p:animScale>
                                    <p:animScale>
                                      <p:cBhvr>
                                        <p:cTn id="119" dur="13">
                                          <p:stCondLst>
                                            <p:cond delay="656"/>
                                          </p:stCondLst>
                                        </p:cTn>
                                        <p:tgtEl>
                                          <p:spTgt spid="33"/>
                                        </p:tgtEl>
                                      </p:cBhvr>
                                      <p:to x="100000" y="80000"/>
                                    </p:animScale>
                                    <p:animScale>
                                      <p:cBhvr>
                                        <p:cTn id="120" dur="83" decel="50000">
                                          <p:stCondLst>
                                            <p:cond delay="669"/>
                                          </p:stCondLst>
                                        </p:cTn>
                                        <p:tgtEl>
                                          <p:spTgt spid="33"/>
                                        </p:tgtEl>
                                      </p:cBhvr>
                                      <p:to x="100000" y="100000"/>
                                    </p:animScale>
                                    <p:animScale>
                                      <p:cBhvr>
                                        <p:cTn id="121" dur="13">
                                          <p:stCondLst>
                                            <p:cond delay="821"/>
                                          </p:stCondLst>
                                        </p:cTn>
                                        <p:tgtEl>
                                          <p:spTgt spid="33"/>
                                        </p:tgtEl>
                                      </p:cBhvr>
                                      <p:to x="100000" y="90000"/>
                                    </p:animScale>
                                    <p:animScale>
                                      <p:cBhvr>
                                        <p:cTn id="122" dur="83" decel="50000">
                                          <p:stCondLst>
                                            <p:cond delay="834"/>
                                          </p:stCondLst>
                                        </p:cTn>
                                        <p:tgtEl>
                                          <p:spTgt spid="33"/>
                                        </p:tgtEl>
                                      </p:cBhvr>
                                      <p:to x="100000" y="100000"/>
                                    </p:animScale>
                                    <p:animScale>
                                      <p:cBhvr>
                                        <p:cTn id="123" dur="13">
                                          <p:stCondLst>
                                            <p:cond delay="904"/>
                                          </p:stCondLst>
                                        </p:cTn>
                                        <p:tgtEl>
                                          <p:spTgt spid="33"/>
                                        </p:tgtEl>
                                      </p:cBhvr>
                                      <p:to x="100000" y="95000"/>
                                    </p:animScale>
                                    <p:animScale>
                                      <p:cBhvr>
                                        <p:cTn id="124" dur="83" decel="50000">
                                          <p:stCondLst>
                                            <p:cond delay="917"/>
                                          </p:stCondLst>
                                        </p:cTn>
                                        <p:tgtEl>
                                          <p:spTgt spid="33"/>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9"/>
                                        </p:tgtEl>
                                        <p:attrNameLst>
                                          <p:attrName>style.visibility</p:attrName>
                                        </p:attrNameLst>
                                      </p:cBhvr>
                                      <p:to>
                                        <p:strVal val="visible"/>
                                      </p:to>
                                    </p:set>
                                    <p:animEffect transition="in" filter="wipe(down)">
                                      <p:cBhvr>
                                        <p:cTn id="127" dur="290">
                                          <p:stCondLst>
                                            <p:cond delay="0"/>
                                          </p:stCondLst>
                                        </p:cTn>
                                        <p:tgtEl>
                                          <p:spTgt spid="9"/>
                                        </p:tgtEl>
                                      </p:cBhvr>
                                    </p:animEffect>
                                    <p:anim calcmode="lin" valueType="num">
                                      <p:cBhvr>
                                        <p:cTn id="12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3" dur="13">
                                          <p:stCondLst>
                                            <p:cond delay="325"/>
                                          </p:stCondLst>
                                        </p:cTn>
                                        <p:tgtEl>
                                          <p:spTgt spid="9"/>
                                        </p:tgtEl>
                                      </p:cBhvr>
                                      <p:to x="100000" y="60000"/>
                                    </p:animScale>
                                    <p:animScale>
                                      <p:cBhvr>
                                        <p:cTn id="134" dur="83" decel="50000">
                                          <p:stCondLst>
                                            <p:cond delay="338"/>
                                          </p:stCondLst>
                                        </p:cTn>
                                        <p:tgtEl>
                                          <p:spTgt spid="9"/>
                                        </p:tgtEl>
                                      </p:cBhvr>
                                      <p:to x="100000" y="100000"/>
                                    </p:animScale>
                                    <p:animScale>
                                      <p:cBhvr>
                                        <p:cTn id="135" dur="13">
                                          <p:stCondLst>
                                            <p:cond delay="656"/>
                                          </p:stCondLst>
                                        </p:cTn>
                                        <p:tgtEl>
                                          <p:spTgt spid="9"/>
                                        </p:tgtEl>
                                      </p:cBhvr>
                                      <p:to x="100000" y="80000"/>
                                    </p:animScale>
                                    <p:animScale>
                                      <p:cBhvr>
                                        <p:cTn id="136" dur="83" decel="50000">
                                          <p:stCondLst>
                                            <p:cond delay="669"/>
                                          </p:stCondLst>
                                        </p:cTn>
                                        <p:tgtEl>
                                          <p:spTgt spid="9"/>
                                        </p:tgtEl>
                                      </p:cBhvr>
                                      <p:to x="100000" y="100000"/>
                                    </p:animScale>
                                    <p:animScale>
                                      <p:cBhvr>
                                        <p:cTn id="137" dur="13">
                                          <p:stCondLst>
                                            <p:cond delay="821"/>
                                          </p:stCondLst>
                                        </p:cTn>
                                        <p:tgtEl>
                                          <p:spTgt spid="9"/>
                                        </p:tgtEl>
                                      </p:cBhvr>
                                      <p:to x="100000" y="90000"/>
                                    </p:animScale>
                                    <p:animScale>
                                      <p:cBhvr>
                                        <p:cTn id="138" dur="83" decel="50000">
                                          <p:stCondLst>
                                            <p:cond delay="834"/>
                                          </p:stCondLst>
                                        </p:cTn>
                                        <p:tgtEl>
                                          <p:spTgt spid="9"/>
                                        </p:tgtEl>
                                      </p:cBhvr>
                                      <p:to x="100000" y="100000"/>
                                    </p:animScale>
                                    <p:animScale>
                                      <p:cBhvr>
                                        <p:cTn id="139" dur="13">
                                          <p:stCondLst>
                                            <p:cond delay="904"/>
                                          </p:stCondLst>
                                        </p:cTn>
                                        <p:tgtEl>
                                          <p:spTgt spid="9"/>
                                        </p:tgtEl>
                                      </p:cBhvr>
                                      <p:to x="100000" y="95000"/>
                                    </p:animScale>
                                    <p:animScale>
                                      <p:cBhvr>
                                        <p:cTn id="140" dur="83" decel="50000">
                                          <p:stCondLst>
                                            <p:cond delay="917"/>
                                          </p:stCondLst>
                                        </p:cTn>
                                        <p:tgtEl>
                                          <p:spTgt spid="9"/>
                                        </p:tgtEl>
                                      </p:cBhvr>
                                      <p:to x="100000" y="100000"/>
                                    </p:animScale>
                                  </p:childTnLst>
                                </p:cTn>
                              </p:par>
                            </p:childTnLst>
                          </p:cTn>
                        </p:par>
                        <p:par>
                          <p:cTn id="141" fill="hold">
                            <p:stCondLst>
                              <p:cond delay="2700"/>
                            </p:stCondLst>
                            <p:childTnLst>
                              <p:par>
                                <p:cTn id="142" presetID="31" presetClass="entr" presetSubtype="0" fill="hold" nodeType="after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p:cTn id="144" dur="700" fill="hold"/>
                                        <p:tgtEl>
                                          <p:spTgt spid="22"/>
                                        </p:tgtEl>
                                        <p:attrNameLst>
                                          <p:attrName>ppt_w</p:attrName>
                                        </p:attrNameLst>
                                      </p:cBhvr>
                                      <p:tavLst>
                                        <p:tav tm="0">
                                          <p:val>
                                            <p:fltVal val="0"/>
                                          </p:val>
                                        </p:tav>
                                        <p:tav tm="100000">
                                          <p:val>
                                            <p:strVal val="#ppt_w"/>
                                          </p:val>
                                        </p:tav>
                                      </p:tavLst>
                                    </p:anim>
                                    <p:anim calcmode="lin" valueType="num">
                                      <p:cBhvr>
                                        <p:cTn id="145" dur="700" fill="hold"/>
                                        <p:tgtEl>
                                          <p:spTgt spid="22"/>
                                        </p:tgtEl>
                                        <p:attrNameLst>
                                          <p:attrName>ppt_h</p:attrName>
                                        </p:attrNameLst>
                                      </p:cBhvr>
                                      <p:tavLst>
                                        <p:tav tm="0">
                                          <p:val>
                                            <p:fltVal val="0"/>
                                          </p:val>
                                        </p:tav>
                                        <p:tav tm="100000">
                                          <p:val>
                                            <p:strVal val="#ppt_h"/>
                                          </p:val>
                                        </p:tav>
                                      </p:tavLst>
                                    </p:anim>
                                    <p:anim calcmode="lin" valueType="num">
                                      <p:cBhvr>
                                        <p:cTn id="146" dur="700" fill="hold"/>
                                        <p:tgtEl>
                                          <p:spTgt spid="22"/>
                                        </p:tgtEl>
                                        <p:attrNameLst>
                                          <p:attrName>style.rotation</p:attrName>
                                        </p:attrNameLst>
                                      </p:cBhvr>
                                      <p:tavLst>
                                        <p:tav tm="0">
                                          <p:val>
                                            <p:fltVal val="90"/>
                                          </p:val>
                                        </p:tav>
                                        <p:tav tm="100000">
                                          <p:val>
                                            <p:fltVal val="0"/>
                                          </p:val>
                                        </p:tav>
                                      </p:tavLst>
                                    </p:anim>
                                    <p:animEffect transition="in" filter="fade">
                                      <p:cBhvr>
                                        <p:cTn id="147" dur="700"/>
                                        <p:tgtEl>
                                          <p:spTgt spid="22"/>
                                        </p:tgtEl>
                                      </p:cBhvr>
                                    </p:animEffect>
                                  </p:childTnLst>
                                </p:cTn>
                              </p:par>
                            </p:childTnLst>
                          </p:cTn>
                        </p:par>
                        <p:par>
                          <p:cTn id="148" fill="hold">
                            <p:stCondLst>
                              <p:cond delay="3400"/>
                            </p:stCondLst>
                            <p:childTnLst>
                              <p:par>
                                <p:cTn id="149" presetID="26" presetClass="entr" presetSubtype="0" fill="hold" grpId="0" nodeType="after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down)">
                                      <p:cBhvr>
                                        <p:cTn id="151" dur="290">
                                          <p:stCondLst>
                                            <p:cond delay="0"/>
                                          </p:stCondLst>
                                        </p:cTn>
                                        <p:tgtEl>
                                          <p:spTgt spid="5"/>
                                        </p:tgtEl>
                                      </p:cBhvr>
                                    </p:animEffect>
                                    <p:anim calcmode="lin" valueType="num">
                                      <p:cBhvr>
                                        <p:cTn id="152"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157" dur="13">
                                          <p:stCondLst>
                                            <p:cond delay="325"/>
                                          </p:stCondLst>
                                        </p:cTn>
                                        <p:tgtEl>
                                          <p:spTgt spid="5"/>
                                        </p:tgtEl>
                                      </p:cBhvr>
                                      <p:to x="100000" y="60000"/>
                                    </p:animScale>
                                    <p:animScale>
                                      <p:cBhvr>
                                        <p:cTn id="158" dur="83" decel="50000">
                                          <p:stCondLst>
                                            <p:cond delay="338"/>
                                          </p:stCondLst>
                                        </p:cTn>
                                        <p:tgtEl>
                                          <p:spTgt spid="5"/>
                                        </p:tgtEl>
                                      </p:cBhvr>
                                      <p:to x="100000" y="100000"/>
                                    </p:animScale>
                                    <p:animScale>
                                      <p:cBhvr>
                                        <p:cTn id="159" dur="13">
                                          <p:stCondLst>
                                            <p:cond delay="656"/>
                                          </p:stCondLst>
                                        </p:cTn>
                                        <p:tgtEl>
                                          <p:spTgt spid="5"/>
                                        </p:tgtEl>
                                      </p:cBhvr>
                                      <p:to x="100000" y="80000"/>
                                    </p:animScale>
                                    <p:animScale>
                                      <p:cBhvr>
                                        <p:cTn id="160" dur="83" decel="50000">
                                          <p:stCondLst>
                                            <p:cond delay="669"/>
                                          </p:stCondLst>
                                        </p:cTn>
                                        <p:tgtEl>
                                          <p:spTgt spid="5"/>
                                        </p:tgtEl>
                                      </p:cBhvr>
                                      <p:to x="100000" y="100000"/>
                                    </p:animScale>
                                    <p:animScale>
                                      <p:cBhvr>
                                        <p:cTn id="161" dur="13">
                                          <p:stCondLst>
                                            <p:cond delay="821"/>
                                          </p:stCondLst>
                                        </p:cTn>
                                        <p:tgtEl>
                                          <p:spTgt spid="5"/>
                                        </p:tgtEl>
                                      </p:cBhvr>
                                      <p:to x="100000" y="90000"/>
                                    </p:animScale>
                                    <p:animScale>
                                      <p:cBhvr>
                                        <p:cTn id="162" dur="83" decel="50000">
                                          <p:stCondLst>
                                            <p:cond delay="834"/>
                                          </p:stCondLst>
                                        </p:cTn>
                                        <p:tgtEl>
                                          <p:spTgt spid="5"/>
                                        </p:tgtEl>
                                      </p:cBhvr>
                                      <p:to x="100000" y="100000"/>
                                    </p:animScale>
                                    <p:animScale>
                                      <p:cBhvr>
                                        <p:cTn id="163" dur="13">
                                          <p:stCondLst>
                                            <p:cond delay="904"/>
                                          </p:stCondLst>
                                        </p:cTn>
                                        <p:tgtEl>
                                          <p:spTgt spid="5"/>
                                        </p:tgtEl>
                                      </p:cBhvr>
                                      <p:to x="100000" y="95000"/>
                                    </p:animScale>
                                    <p:animScale>
                                      <p:cBhvr>
                                        <p:cTn id="164" dur="83" decel="50000">
                                          <p:stCondLst>
                                            <p:cond delay="917"/>
                                          </p:stCondLst>
                                        </p:cTn>
                                        <p:tgtEl>
                                          <p:spTgt spid="5"/>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wipe(down)">
                                      <p:cBhvr>
                                        <p:cTn id="167" dur="290">
                                          <p:stCondLst>
                                            <p:cond delay="0"/>
                                          </p:stCondLst>
                                        </p:cTn>
                                        <p:tgtEl>
                                          <p:spTgt spid="8"/>
                                        </p:tgtEl>
                                      </p:cBhvr>
                                    </p:animEffect>
                                    <p:anim calcmode="lin" valueType="num">
                                      <p:cBhvr>
                                        <p:cTn id="16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3" dur="13">
                                          <p:stCondLst>
                                            <p:cond delay="325"/>
                                          </p:stCondLst>
                                        </p:cTn>
                                        <p:tgtEl>
                                          <p:spTgt spid="8"/>
                                        </p:tgtEl>
                                      </p:cBhvr>
                                      <p:to x="100000" y="60000"/>
                                    </p:animScale>
                                    <p:animScale>
                                      <p:cBhvr>
                                        <p:cTn id="174" dur="83" decel="50000">
                                          <p:stCondLst>
                                            <p:cond delay="338"/>
                                          </p:stCondLst>
                                        </p:cTn>
                                        <p:tgtEl>
                                          <p:spTgt spid="8"/>
                                        </p:tgtEl>
                                      </p:cBhvr>
                                      <p:to x="100000" y="100000"/>
                                    </p:animScale>
                                    <p:animScale>
                                      <p:cBhvr>
                                        <p:cTn id="175" dur="13">
                                          <p:stCondLst>
                                            <p:cond delay="656"/>
                                          </p:stCondLst>
                                        </p:cTn>
                                        <p:tgtEl>
                                          <p:spTgt spid="8"/>
                                        </p:tgtEl>
                                      </p:cBhvr>
                                      <p:to x="100000" y="80000"/>
                                    </p:animScale>
                                    <p:animScale>
                                      <p:cBhvr>
                                        <p:cTn id="176" dur="83" decel="50000">
                                          <p:stCondLst>
                                            <p:cond delay="669"/>
                                          </p:stCondLst>
                                        </p:cTn>
                                        <p:tgtEl>
                                          <p:spTgt spid="8"/>
                                        </p:tgtEl>
                                      </p:cBhvr>
                                      <p:to x="100000" y="100000"/>
                                    </p:animScale>
                                    <p:animScale>
                                      <p:cBhvr>
                                        <p:cTn id="177" dur="13">
                                          <p:stCondLst>
                                            <p:cond delay="821"/>
                                          </p:stCondLst>
                                        </p:cTn>
                                        <p:tgtEl>
                                          <p:spTgt spid="8"/>
                                        </p:tgtEl>
                                      </p:cBhvr>
                                      <p:to x="100000" y="90000"/>
                                    </p:animScale>
                                    <p:animScale>
                                      <p:cBhvr>
                                        <p:cTn id="178" dur="83" decel="50000">
                                          <p:stCondLst>
                                            <p:cond delay="834"/>
                                          </p:stCondLst>
                                        </p:cTn>
                                        <p:tgtEl>
                                          <p:spTgt spid="8"/>
                                        </p:tgtEl>
                                      </p:cBhvr>
                                      <p:to x="100000" y="100000"/>
                                    </p:animScale>
                                    <p:animScale>
                                      <p:cBhvr>
                                        <p:cTn id="179" dur="13">
                                          <p:stCondLst>
                                            <p:cond delay="904"/>
                                          </p:stCondLst>
                                        </p:cTn>
                                        <p:tgtEl>
                                          <p:spTgt spid="8"/>
                                        </p:tgtEl>
                                      </p:cBhvr>
                                      <p:to x="100000" y="95000"/>
                                    </p:animScale>
                                    <p:animScale>
                                      <p:cBhvr>
                                        <p:cTn id="180" dur="83" decel="50000">
                                          <p:stCondLst>
                                            <p:cond delay="917"/>
                                          </p:stCondLst>
                                        </p:cTn>
                                        <p:tgtEl>
                                          <p:spTgt spid="8"/>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animEffect transition="in" filter="wipe(down)">
                                      <p:cBhvr>
                                        <p:cTn id="183" dur="290">
                                          <p:stCondLst>
                                            <p:cond delay="0"/>
                                          </p:stCondLst>
                                        </p:cTn>
                                        <p:tgtEl>
                                          <p:spTgt spid="34"/>
                                        </p:tgtEl>
                                      </p:cBhvr>
                                    </p:animEffect>
                                    <p:anim calcmode="lin" valueType="num">
                                      <p:cBhvr>
                                        <p:cTn id="184"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89" dur="13">
                                          <p:stCondLst>
                                            <p:cond delay="325"/>
                                          </p:stCondLst>
                                        </p:cTn>
                                        <p:tgtEl>
                                          <p:spTgt spid="34"/>
                                        </p:tgtEl>
                                      </p:cBhvr>
                                      <p:to x="100000" y="60000"/>
                                    </p:animScale>
                                    <p:animScale>
                                      <p:cBhvr>
                                        <p:cTn id="190" dur="83" decel="50000">
                                          <p:stCondLst>
                                            <p:cond delay="338"/>
                                          </p:stCondLst>
                                        </p:cTn>
                                        <p:tgtEl>
                                          <p:spTgt spid="34"/>
                                        </p:tgtEl>
                                      </p:cBhvr>
                                      <p:to x="100000" y="100000"/>
                                    </p:animScale>
                                    <p:animScale>
                                      <p:cBhvr>
                                        <p:cTn id="191" dur="13">
                                          <p:stCondLst>
                                            <p:cond delay="656"/>
                                          </p:stCondLst>
                                        </p:cTn>
                                        <p:tgtEl>
                                          <p:spTgt spid="34"/>
                                        </p:tgtEl>
                                      </p:cBhvr>
                                      <p:to x="100000" y="80000"/>
                                    </p:animScale>
                                    <p:animScale>
                                      <p:cBhvr>
                                        <p:cTn id="192" dur="83" decel="50000">
                                          <p:stCondLst>
                                            <p:cond delay="669"/>
                                          </p:stCondLst>
                                        </p:cTn>
                                        <p:tgtEl>
                                          <p:spTgt spid="34"/>
                                        </p:tgtEl>
                                      </p:cBhvr>
                                      <p:to x="100000" y="100000"/>
                                    </p:animScale>
                                    <p:animScale>
                                      <p:cBhvr>
                                        <p:cTn id="193" dur="13">
                                          <p:stCondLst>
                                            <p:cond delay="821"/>
                                          </p:stCondLst>
                                        </p:cTn>
                                        <p:tgtEl>
                                          <p:spTgt spid="34"/>
                                        </p:tgtEl>
                                      </p:cBhvr>
                                      <p:to x="100000" y="90000"/>
                                    </p:animScale>
                                    <p:animScale>
                                      <p:cBhvr>
                                        <p:cTn id="194" dur="83" decel="50000">
                                          <p:stCondLst>
                                            <p:cond delay="834"/>
                                          </p:stCondLst>
                                        </p:cTn>
                                        <p:tgtEl>
                                          <p:spTgt spid="34"/>
                                        </p:tgtEl>
                                      </p:cBhvr>
                                      <p:to x="100000" y="100000"/>
                                    </p:animScale>
                                    <p:animScale>
                                      <p:cBhvr>
                                        <p:cTn id="195" dur="13">
                                          <p:stCondLst>
                                            <p:cond delay="904"/>
                                          </p:stCondLst>
                                        </p:cTn>
                                        <p:tgtEl>
                                          <p:spTgt spid="34"/>
                                        </p:tgtEl>
                                      </p:cBhvr>
                                      <p:to x="100000" y="95000"/>
                                    </p:animScale>
                                    <p:animScale>
                                      <p:cBhvr>
                                        <p:cTn id="196" dur="83" decel="50000">
                                          <p:stCondLst>
                                            <p:cond delay="917"/>
                                          </p:stCondLst>
                                        </p:cTn>
                                        <p:tgtEl>
                                          <p:spTgt spid="34"/>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1"/>
                                        </p:tgtEl>
                                        <p:attrNameLst>
                                          <p:attrName>style.visibility</p:attrName>
                                        </p:attrNameLst>
                                      </p:cBhvr>
                                      <p:to>
                                        <p:strVal val="visible"/>
                                      </p:to>
                                    </p:set>
                                    <p:animEffect transition="in" filter="wipe(down)">
                                      <p:cBhvr>
                                        <p:cTn id="199" dur="290">
                                          <p:stCondLst>
                                            <p:cond delay="0"/>
                                          </p:stCondLst>
                                        </p:cTn>
                                        <p:tgtEl>
                                          <p:spTgt spid="11"/>
                                        </p:tgtEl>
                                      </p:cBhvr>
                                    </p:animEffect>
                                    <p:anim calcmode="lin" valueType="num">
                                      <p:cBhvr>
                                        <p:cTn id="20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0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20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20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205" dur="13">
                                          <p:stCondLst>
                                            <p:cond delay="325"/>
                                          </p:stCondLst>
                                        </p:cTn>
                                        <p:tgtEl>
                                          <p:spTgt spid="11"/>
                                        </p:tgtEl>
                                      </p:cBhvr>
                                      <p:to x="100000" y="60000"/>
                                    </p:animScale>
                                    <p:animScale>
                                      <p:cBhvr>
                                        <p:cTn id="206" dur="83" decel="50000">
                                          <p:stCondLst>
                                            <p:cond delay="338"/>
                                          </p:stCondLst>
                                        </p:cTn>
                                        <p:tgtEl>
                                          <p:spTgt spid="11"/>
                                        </p:tgtEl>
                                      </p:cBhvr>
                                      <p:to x="100000" y="100000"/>
                                    </p:animScale>
                                    <p:animScale>
                                      <p:cBhvr>
                                        <p:cTn id="207" dur="13">
                                          <p:stCondLst>
                                            <p:cond delay="656"/>
                                          </p:stCondLst>
                                        </p:cTn>
                                        <p:tgtEl>
                                          <p:spTgt spid="11"/>
                                        </p:tgtEl>
                                      </p:cBhvr>
                                      <p:to x="100000" y="80000"/>
                                    </p:animScale>
                                    <p:animScale>
                                      <p:cBhvr>
                                        <p:cTn id="208" dur="83" decel="50000">
                                          <p:stCondLst>
                                            <p:cond delay="669"/>
                                          </p:stCondLst>
                                        </p:cTn>
                                        <p:tgtEl>
                                          <p:spTgt spid="11"/>
                                        </p:tgtEl>
                                      </p:cBhvr>
                                      <p:to x="100000" y="100000"/>
                                    </p:animScale>
                                    <p:animScale>
                                      <p:cBhvr>
                                        <p:cTn id="209" dur="13">
                                          <p:stCondLst>
                                            <p:cond delay="821"/>
                                          </p:stCondLst>
                                        </p:cTn>
                                        <p:tgtEl>
                                          <p:spTgt spid="11"/>
                                        </p:tgtEl>
                                      </p:cBhvr>
                                      <p:to x="100000" y="90000"/>
                                    </p:animScale>
                                    <p:animScale>
                                      <p:cBhvr>
                                        <p:cTn id="210" dur="83" decel="50000">
                                          <p:stCondLst>
                                            <p:cond delay="834"/>
                                          </p:stCondLst>
                                        </p:cTn>
                                        <p:tgtEl>
                                          <p:spTgt spid="11"/>
                                        </p:tgtEl>
                                      </p:cBhvr>
                                      <p:to x="100000" y="100000"/>
                                    </p:animScale>
                                    <p:animScale>
                                      <p:cBhvr>
                                        <p:cTn id="211" dur="13">
                                          <p:stCondLst>
                                            <p:cond delay="904"/>
                                          </p:stCondLst>
                                        </p:cTn>
                                        <p:tgtEl>
                                          <p:spTgt spid="11"/>
                                        </p:tgtEl>
                                      </p:cBhvr>
                                      <p:to x="100000" y="95000"/>
                                    </p:animScale>
                                    <p:animScale>
                                      <p:cBhvr>
                                        <p:cTn id="212" dur="83" decel="50000">
                                          <p:stCondLst>
                                            <p:cond delay="917"/>
                                          </p:stCondLst>
                                        </p:cTn>
                                        <p:tgtEl>
                                          <p:spTgt spid="11"/>
                                        </p:tgtEl>
                                      </p:cBhvr>
                                      <p:to x="100000" y="100000"/>
                                    </p:animScale>
                                  </p:childTnLst>
                                </p:cTn>
                              </p:par>
                            </p:childTnLst>
                          </p:cTn>
                        </p:par>
                        <p:par>
                          <p:cTn id="213" fill="hold">
                            <p:stCondLst>
                              <p:cond delay="4400"/>
                            </p:stCondLst>
                            <p:childTnLst>
                              <p:par>
                                <p:cTn id="214" presetID="16" presetClass="entr" presetSubtype="26" fill="hold" grpId="0" nodeType="afterEffect">
                                  <p:stCondLst>
                                    <p:cond delay="0"/>
                                  </p:stCondLst>
                                  <p:childTnLst>
                                    <p:set>
                                      <p:cBhvr>
                                        <p:cTn id="215" dur="1" fill="hold">
                                          <p:stCondLst>
                                            <p:cond delay="0"/>
                                          </p:stCondLst>
                                        </p:cTn>
                                        <p:tgtEl>
                                          <p:spTgt spid="26"/>
                                        </p:tgtEl>
                                        <p:attrNameLst>
                                          <p:attrName>style.visibility</p:attrName>
                                        </p:attrNameLst>
                                      </p:cBhvr>
                                      <p:to>
                                        <p:strVal val="visible"/>
                                      </p:to>
                                    </p:set>
                                    <p:animEffect transition="in" filter="barn(inHorizontal)">
                                      <p:cBhvr>
                                        <p:cTn id="216" dur="500"/>
                                        <p:tgtEl>
                                          <p:spTgt spid="26"/>
                                        </p:tgtEl>
                                      </p:cBhvr>
                                    </p:animEffect>
                                  </p:childTnLst>
                                </p:cTn>
                              </p:par>
                              <p:par>
                                <p:cTn id="217" presetID="16" presetClass="entr" presetSubtype="26" fill="hold" grpId="0" nodeType="withEffect">
                                  <p:stCondLst>
                                    <p:cond delay="0"/>
                                  </p:stCondLst>
                                  <p:childTnLst>
                                    <p:set>
                                      <p:cBhvr>
                                        <p:cTn id="218" dur="1" fill="hold">
                                          <p:stCondLst>
                                            <p:cond delay="0"/>
                                          </p:stCondLst>
                                        </p:cTn>
                                        <p:tgtEl>
                                          <p:spTgt spid="27"/>
                                        </p:tgtEl>
                                        <p:attrNameLst>
                                          <p:attrName>style.visibility</p:attrName>
                                        </p:attrNameLst>
                                      </p:cBhvr>
                                      <p:to>
                                        <p:strVal val="visible"/>
                                      </p:to>
                                    </p:set>
                                    <p:animEffect transition="in" filter="barn(inHorizontal)">
                                      <p:cBhvr>
                                        <p:cTn id="219" dur="500"/>
                                        <p:tgtEl>
                                          <p:spTgt spid="27"/>
                                        </p:tgtEl>
                                      </p:cBhvr>
                                    </p:animEffect>
                                  </p:childTnLst>
                                </p:cTn>
                              </p:par>
                            </p:childTnLst>
                          </p:cTn>
                        </p:par>
                        <p:par>
                          <p:cTn id="220" fill="hold">
                            <p:stCondLst>
                              <p:cond delay="4900"/>
                            </p:stCondLst>
                            <p:childTnLst>
                              <p:par>
                                <p:cTn id="221" presetID="16" presetClass="entr" presetSubtype="21" fill="hold" grpId="0" nodeType="afterEffect">
                                  <p:stCondLst>
                                    <p:cond delay="0"/>
                                  </p:stCondLst>
                                  <p:childTnLst>
                                    <p:set>
                                      <p:cBhvr>
                                        <p:cTn id="222" dur="1" fill="hold">
                                          <p:stCondLst>
                                            <p:cond delay="0"/>
                                          </p:stCondLst>
                                        </p:cTn>
                                        <p:tgtEl>
                                          <p:spTgt spid="25"/>
                                        </p:tgtEl>
                                        <p:attrNameLst>
                                          <p:attrName>style.visibility</p:attrName>
                                        </p:attrNameLst>
                                      </p:cBhvr>
                                      <p:to>
                                        <p:strVal val="visible"/>
                                      </p:to>
                                    </p:set>
                                    <p:animEffect transition="in" filter="barn(inVertical)">
                                      <p:cBhvr>
                                        <p:cTn id="2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P spid="11" grpId="0" animBg="1"/>
      <p:bldP spid="13" grpId="0" animBg="1"/>
      <p:bldP spid="25" grpId="0"/>
      <p:bldP spid="26" grpId="0" animBg="1"/>
      <p:bldP spid="27" grpId="0" animBg="1"/>
      <p:bldP spid="32" grpId="0"/>
      <p:bldP spid="33"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镜像站（镜像站管理工具）</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755576" y="483518"/>
            <a:ext cx="6770680" cy="4659982"/>
          </a:xfrm>
          <a:prstGeom prst="rect">
            <a:avLst/>
          </a:prstGeom>
        </p:spPr>
      </p:pic>
    </p:spTree>
    <p:extLst>
      <p:ext uri="{BB962C8B-B14F-4D97-AF65-F5344CB8AC3E}">
        <p14:creationId xmlns:p14="http://schemas.microsoft.com/office/powerpoint/2010/main" val="266031639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55526"/>
            <a:ext cx="7344816" cy="456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3842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7" y="699542"/>
            <a:ext cx="6481762"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565" y="3146971"/>
            <a:ext cx="56689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738" y="1201191"/>
            <a:ext cx="100965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70994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08" y="627534"/>
            <a:ext cx="667861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2326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27534"/>
            <a:ext cx="781308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95465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355976" y="771550"/>
            <a:ext cx="4104456" cy="3370153"/>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众包服务模式 （</a:t>
            </a:r>
            <a:r>
              <a:rPr lang="en-US" altLang="zh-CN" sz="2000" b="1" dirty="0">
                <a:solidFill>
                  <a:schemeClr val="accent1"/>
                </a:solidFill>
                <a:latin typeface="微软雅黑" pitchFamily="34" charset="-122"/>
                <a:ea typeface="微软雅黑" pitchFamily="34" charset="-122"/>
              </a:rPr>
              <a:t>Crowdsourcing</a:t>
            </a:r>
            <a:r>
              <a:rPr lang="zh-CN" altLang="en-US" sz="2000" b="1" dirty="0">
                <a:solidFill>
                  <a:schemeClr val="accent1"/>
                </a:solidFill>
                <a:latin typeface="微软雅黑" pitchFamily="34" charset="-122"/>
                <a:ea typeface="微软雅黑" pitchFamily="34" charset="-122"/>
              </a:rPr>
              <a:t>）</a:t>
            </a:r>
            <a:endParaRPr lang="en-US" altLang="zh-CN" sz="1200" b="1" dirty="0">
              <a:solidFill>
                <a:schemeClr val="accent1"/>
              </a:solidFill>
              <a:latin typeface="微软雅黑" pitchFamily="34" charset="-122"/>
              <a:ea typeface="微软雅黑" pitchFamily="34" charset="-122"/>
            </a:endParaRPr>
          </a:p>
          <a:p>
            <a:pPr algn="just">
              <a:lnSpc>
                <a:spcPct val="150000"/>
              </a:lnSpc>
            </a:pPr>
            <a:br>
              <a:rPr lang="en-US" altLang="zh-CN" sz="1000" dirty="0">
                <a:solidFill>
                  <a:schemeClr val="accent1"/>
                </a:solidFill>
                <a:latin typeface="方正兰亭纤黑简体" pitchFamily="65" charset="-122"/>
                <a:ea typeface="方正兰亭纤黑简体" pitchFamily="65" charset="-122"/>
              </a:rPr>
            </a:br>
            <a:r>
              <a:rPr lang="zh-CN" altLang="en-US" sz="1000" dirty="0">
                <a:solidFill>
                  <a:schemeClr val="accent1"/>
                </a:solidFill>
                <a:latin typeface="方正兰亭纤黑简体" pitchFamily="65" charset="-122"/>
                <a:ea typeface="方正兰亭纤黑简体" pitchFamily="65" charset="-122"/>
              </a:rPr>
              <a:t>美国</a:t>
            </a:r>
            <a:r>
              <a:rPr lang="en-US" altLang="zh-CN" sz="1000" dirty="0">
                <a:solidFill>
                  <a:schemeClr val="accent1"/>
                </a:solidFill>
                <a:latin typeface="方正兰亭纤黑简体" pitchFamily="65" charset="-122"/>
                <a:ea typeface="方正兰亭纤黑简体" pitchFamily="65" charset="-122"/>
              </a:rPr>
              <a:t>《</a:t>
            </a:r>
            <a:r>
              <a:rPr lang="zh-CN" altLang="en-US" sz="1000" dirty="0">
                <a:solidFill>
                  <a:schemeClr val="accent1"/>
                </a:solidFill>
                <a:latin typeface="方正兰亭纤黑简体" pitchFamily="65" charset="-122"/>
                <a:ea typeface="方正兰亭纤黑简体" pitchFamily="65" charset="-122"/>
              </a:rPr>
              <a:t>连线</a:t>
            </a:r>
            <a:r>
              <a:rPr lang="en-US" altLang="zh-CN" sz="1000" dirty="0">
                <a:solidFill>
                  <a:schemeClr val="accent1"/>
                </a:solidFill>
                <a:latin typeface="方正兰亭纤黑简体" pitchFamily="65" charset="-122"/>
                <a:ea typeface="方正兰亭纤黑简体" pitchFamily="65" charset="-122"/>
              </a:rPr>
              <a:t>》</a:t>
            </a:r>
            <a:r>
              <a:rPr lang="zh-CN" altLang="en-US" sz="1000" dirty="0">
                <a:solidFill>
                  <a:schemeClr val="accent1"/>
                </a:solidFill>
                <a:latin typeface="方正兰亭纤黑简体" pitchFamily="65" charset="-122"/>
                <a:ea typeface="方正兰亭纤黑简体" pitchFamily="65" charset="-122"/>
              </a:rPr>
              <a:t>杂志的记者 杰夫</a:t>
            </a:r>
            <a:r>
              <a:rPr lang="en-US" altLang="zh-CN" sz="1000" dirty="0">
                <a:solidFill>
                  <a:schemeClr val="accent1"/>
                </a:solidFill>
                <a:latin typeface="方正兰亭纤黑简体" pitchFamily="65" charset="-122"/>
                <a:ea typeface="方正兰亭纤黑简体" pitchFamily="65" charset="-122"/>
              </a:rPr>
              <a:t>·</a:t>
            </a:r>
            <a:r>
              <a:rPr lang="zh-CN" altLang="en-US" sz="1000" dirty="0">
                <a:solidFill>
                  <a:schemeClr val="accent1"/>
                </a:solidFill>
                <a:latin typeface="方正兰亭纤黑简体" pitchFamily="65" charset="-122"/>
                <a:ea typeface="方正兰亭纤黑简体" pitchFamily="65" charset="-122"/>
              </a:rPr>
              <a:t>豪（</a:t>
            </a:r>
            <a:r>
              <a:rPr lang="en-US" altLang="zh-CN" sz="1000" dirty="0">
                <a:solidFill>
                  <a:schemeClr val="accent1"/>
                </a:solidFill>
                <a:latin typeface="方正兰亭纤黑简体" pitchFamily="65" charset="-122"/>
                <a:ea typeface="方正兰亭纤黑简体" pitchFamily="65" charset="-122"/>
              </a:rPr>
              <a:t>Jeff Howe</a:t>
            </a:r>
            <a:r>
              <a:rPr lang="zh-CN" altLang="en-US" sz="1000" dirty="0">
                <a:solidFill>
                  <a:schemeClr val="accent1"/>
                </a:solidFill>
                <a:latin typeface="方正兰亭纤黑简体" pitchFamily="65" charset="-122"/>
                <a:ea typeface="方正兰亭纤黑简体" pitchFamily="65" charset="-122"/>
              </a:rPr>
              <a:t>）  </a:t>
            </a:r>
            <a:r>
              <a:rPr lang="en-US" altLang="zh-CN" sz="1000" dirty="0">
                <a:solidFill>
                  <a:schemeClr val="accent1"/>
                </a:solidFill>
                <a:latin typeface="方正兰亭纤黑简体" pitchFamily="65" charset="-122"/>
                <a:ea typeface="方正兰亭纤黑简体" pitchFamily="65" charset="-122"/>
              </a:rPr>
              <a:t>2006</a:t>
            </a:r>
            <a:r>
              <a:rPr lang="zh-CN" altLang="en-US" sz="1000" dirty="0">
                <a:solidFill>
                  <a:schemeClr val="accent1"/>
                </a:solidFill>
                <a:latin typeface="方正兰亭纤黑简体" pitchFamily="65" charset="-122"/>
                <a:ea typeface="方正兰亭纤黑简体" pitchFamily="65" charset="-122"/>
              </a:rPr>
              <a:t>年</a:t>
            </a:r>
            <a:r>
              <a:rPr lang="en-US" altLang="zh-CN" sz="1000" dirty="0">
                <a:solidFill>
                  <a:schemeClr val="accent1"/>
                </a:solidFill>
                <a:latin typeface="方正兰亭纤黑简体" pitchFamily="65" charset="-122"/>
                <a:ea typeface="方正兰亭纤黑简体" pitchFamily="65" charset="-122"/>
              </a:rPr>
              <a:t>6</a:t>
            </a:r>
            <a:r>
              <a:rPr lang="zh-CN" altLang="en-US" sz="1000" dirty="0">
                <a:solidFill>
                  <a:schemeClr val="accent1"/>
                </a:solidFill>
                <a:latin typeface="方正兰亭纤黑简体" pitchFamily="65" charset="-122"/>
                <a:ea typeface="方正兰亭纤黑简体" pitchFamily="65" charset="-122"/>
              </a:rPr>
              <a:t>月提出   </a:t>
            </a:r>
          </a:p>
          <a:p>
            <a:pPr algn="just">
              <a:lnSpc>
                <a:spcPct val="150000"/>
              </a:lnSpc>
            </a:pPr>
            <a:endParaRPr lang="en-US" altLang="zh-CN" sz="1000" b="1"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600" dirty="0">
                <a:solidFill>
                  <a:schemeClr val="tx1">
                    <a:lumMod val="65000"/>
                    <a:lumOff val="35000"/>
                  </a:schemeClr>
                </a:solidFill>
                <a:latin typeface="微软雅黑" pitchFamily="34" charset="-122"/>
                <a:ea typeface="微软雅黑" pitchFamily="34" charset="-122"/>
              </a:rPr>
              <a:t>一个</a:t>
            </a:r>
            <a:r>
              <a:rPr lang="zh-CN" altLang="en-US" sz="1600" b="1" dirty="0">
                <a:solidFill>
                  <a:schemeClr val="tx1">
                    <a:lumMod val="65000"/>
                    <a:lumOff val="35000"/>
                  </a:schemeClr>
                </a:solidFill>
                <a:latin typeface="微软雅黑" pitchFamily="34" charset="-122"/>
                <a:ea typeface="微软雅黑" pitchFamily="34" charset="-122"/>
              </a:rPr>
              <a:t>公司或机构</a:t>
            </a:r>
            <a:r>
              <a:rPr lang="zh-CN" altLang="en-US" sz="1600" dirty="0">
                <a:solidFill>
                  <a:schemeClr val="tx1">
                    <a:lumMod val="65000"/>
                    <a:lumOff val="35000"/>
                  </a:schemeClr>
                </a:solidFill>
                <a:latin typeface="微软雅黑" pitchFamily="34" charset="-122"/>
                <a:ea typeface="微软雅黑" pitchFamily="34" charset="-122"/>
              </a:rPr>
              <a:t>把过去由员工执行的工作任务，以自由自愿的形式</a:t>
            </a:r>
            <a:r>
              <a:rPr lang="zh-CN" altLang="en-US" sz="1600" b="1" dirty="0">
                <a:solidFill>
                  <a:schemeClr val="tx1">
                    <a:lumMod val="65000"/>
                    <a:lumOff val="35000"/>
                  </a:schemeClr>
                </a:solidFill>
                <a:latin typeface="微软雅黑" pitchFamily="34" charset="-122"/>
                <a:ea typeface="微软雅黑" pitchFamily="34" charset="-122"/>
              </a:rPr>
              <a:t>外包给非特定的（而且通常是大型的）大众网络的做法</a:t>
            </a:r>
            <a:r>
              <a:rPr lang="zh-CN" altLang="en-US" sz="1600" dirty="0">
                <a:solidFill>
                  <a:schemeClr val="tx1">
                    <a:lumMod val="65000"/>
                    <a:lumOff val="35000"/>
                  </a:schemeClr>
                </a:solidFill>
                <a:latin typeface="微软雅黑" pitchFamily="34" charset="-122"/>
                <a:ea typeface="微软雅黑" pitchFamily="34" charset="-122"/>
              </a:rPr>
              <a:t>。众包的任务通常由</a:t>
            </a:r>
            <a:r>
              <a:rPr lang="zh-CN" altLang="en-US" sz="1600" b="1" dirty="0">
                <a:solidFill>
                  <a:schemeClr val="tx1">
                    <a:lumMod val="65000"/>
                    <a:lumOff val="35000"/>
                  </a:schemeClr>
                </a:solidFill>
                <a:latin typeface="微软雅黑" pitchFamily="34" charset="-122"/>
                <a:ea typeface="微软雅黑" pitchFamily="34" charset="-122"/>
              </a:rPr>
              <a:t>个人</a:t>
            </a:r>
            <a:r>
              <a:rPr lang="zh-CN" altLang="en-US" sz="1600" dirty="0">
                <a:solidFill>
                  <a:schemeClr val="tx1">
                    <a:lumMod val="65000"/>
                    <a:lumOff val="35000"/>
                  </a:schemeClr>
                </a:solidFill>
                <a:latin typeface="微软雅黑" pitchFamily="34" charset="-122"/>
                <a:ea typeface="微软雅黑" pitchFamily="34" charset="-122"/>
              </a:rPr>
              <a:t>来承担，但如果涉及到需要</a:t>
            </a:r>
            <a:r>
              <a:rPr lang="zh-CN" altLang="en-US" sz="1600" b="1" dirty="0">
                <a:solidFill>
                  <a:schemeClr val="tx1">
                    <a:lumMod val="65000"/>
                    <a:lumOff val="35000"/>
                  </a:schemeClr>
                </a:solidFill>
                <a:latin typeface="微软雅黑" pitchFamily="34" charset="-122"/>
                <a:ea typeface="微软雅黑" pitchFamily="34" charset="-122"/>
              </a:rPr>
              <a:t>多人协作</a:t>
            </a:r>
            <a:r>
              <a:rPr lang="zh-CN" altLang="en-US" sz="1600" dirty="0">
                <a:solidFill>
                  <a:schemeClr val="tx1">
                    <a:lumMod val="65000"/>
                    <a:lumOff val="35000"/>
                  </a:schemeClr>
                </a:solidFill>
                <a:latin typeface="微软雅黑" pitchFamily="34" charset="-122"/>
                <a:ea typeface="微软雅黑" pitchFamily="34" charset="-122"/>
              </a:rPr>
              <a:t>完成的任务，也有可能以依靠开源的个体生产的形式出现。</a:t>
            </a:r>
          </a:p>
        </p:txBody>
      </p:sp>
      <p:sp>
        <p:nvSpPr>
          <p:cNvPr id="21" name="标题 20"/>
          <p:cNvSpPr>
            <a:spLocks noGrp="1"/>
          </p:cNvSpPr>
          <p:nvPr>
            <p:ph type="title"/>
          </p:nvPr>
        </p:nvSpPr>
        <p:spPr/>
        <p:txBody>
          <a:bodyPr/>
          <a:lstStyle/>
          <a:p>
            <a:r>
              <a:rPr lang="zh-CN" altLang="en-US" dirty="0"/>
              <a:t>众包服务平台</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765367"/>
            <a:ext cx="3464629" cy="2598472"/>
          </a:xfrm>
          <a:prstGeom prst="rect">
            <a:avLst/>
          </a:prstGeom>
        </p:spPr>
      </p:pic>
    </p:spTree>
    <p:extLst>
      <p:ext uri="{BB962C8B-B14F-4D97-AF65-F5344CB8AC3E}">
        <p14:creationId xmlns:p14="http://schemas.microsoft.com/office/powerpoint/2010/main" val="21206488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ppt_x"/>
                                          </p:val>
                                        </p:tav>
                                        <p:tav tm="100000">
                                          <p:val>
                                            <p:strVal val="#ppt_x"/>
                                          </p:val>
                                        </p:tav>
                                      </p:tavLst>
                                    </p:anim>
                                    <p:anim calcmode="lin" valueType="num">
                                      <p:cBhvr additive="base">
                                        <p:cTn id="14"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6146" name="图片 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627534"/>
            <a:ext cx="8907898"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27713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3" y="771550"/>
            <a:ext cx="7504235"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5681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镜像站（镜像站客户端服务）</a:t>
            </a:r>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699542"/>
            <a:ext cx="8866188"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04320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项目总结</a:t>
            </a:r>
          </a:p>
        </p:txBody>
      </p:sp>
      <p:sp>
        <p:nvSpPr>
          <p:cNvPr id="20"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项目总结</a:t>
            </a:r>
          </a:p>
        </p:txBody>
      </p:sp>
      <p:sp>
        <p:nvSpPr>
          <p:cNvPr id="29" name="KSO_Shape"/>
          <p:cNvSpPr>
            <a:spLocks/>
          </p:cNvSpPr>
          <p:nvPr/>
        </p:nvSpPr>
        <p:spPr bwMode="auto">
          <a:xfrm>
            <a:off x="4209022" y="1880662"/>
            <a:ext cx="725956" cy="61706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2" presetClass="entr" presetSubtype="4" fill="hold" grpId="0" nodeType="withEffect">
                                  <p:stCondLst>
                                    <p:cond delay="80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827584" y="1176213"/>
            <a:ext cx="1296144" cy="3384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项目总结</a:t>
            </a:r>
          </a:p>
        </p:txBody>
      </p:sp>
      <p:sp>
        <p:nvSpPr>
          <p:cNvPr id="11" name="五边形 10"/>
          <p:cNvSpPr/>
          <p:nvPr/>
        </p:nvSpPr>
        <p:spPr>
          <a:xfrm>
            <a:off x="1541280" y="1383617"/>
            <a:ext cx="2108226" cy="64807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五边形 31"/>
          <p:cNvSpPr/>
          <p:nvPr/>
        </p:nvSpPr>
        <p:spPr>
          <a:xfrm>
            <a:off x="1505020" y="2140537"/>
            <a:ext cx="2108226" cy="64807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五边形 36"/>
          <p:cNvSpPr/>
          <p:nvPr/>
        </p:nvSpPr>
        <p:spPr>
          <a:xfrm>
            <a:off x="1505020" y="2897457"/>
            <a:ext cx="2108226" cy="64807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边形 39"/>
          <p:cNvSpPr/>
          <p:nvPr/>
        </p:nvSpPr>
        <p:spPr>
          <a:xfrm>
            <a:off x="1505020" y="3654377"/>
            <a:ext cx="2108226" cy="64807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3144" y="1383617"/>
            <a:ext cx="5062653" cy="648072"/>
            <a:chOff x="3363144" y="1383617"/>
            <a:chExt cx="5062653" cy="648072"/>
          </a:xfrm>
        </p:grpSpPr>
        <p:sp>
          <p:nvSpPr>
            <p:cNvPr id="45" name="矩形 17"/>
            <p:cNvSpPr/>
            <p:nvPr/>
          </p:nvSpPr>
          <p:spPr>
            <a:xfrm>
              <a:off x="3363144" y="1383617"/>
              <a:ext cx="5062653" cy="648072"/>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923928" y="1553765"/>
              <a:ext cx="4176464"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项目实施按照原定计划进行，基本保证了时间进度，而且采用了驻场开发方式，能够第一时间进行沟通交流，保障项目质量。</a:t>
              </a:r>
              <a:endParaRPr lang="en-US" altLang="zh-CN" dirty="0"/>
            </a:p>
          </p:txBody>
        </p:sp>
      </p:grpSp>
      <p:sp>
        <p:nvSpPr>
          <p:cNvPr id="19" name="TextBox 18"/>
          <p:cNvSpPr txBox="1"/>
          <p:nvPr/>
        </p:nvSpPr>
        <p:spPr>
          <a:xfrm>
            <a:off x="1865060" y="1553765"/>
            <a:ext cx="1230096" cy="307777"/>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zh-CN" altLang="en-US" dirty="0"/>
              <a:t>项目实施</a:t>
            </a:r>
          </a:p>
        </p:txBody>
      </p:sp>
      <p:sp>
        <p:nvSpPr>
          <p:cNvPr id="42" name="TextBox 41"/>
          <p:cNvSpPr txBox="1"/>
          <p:nvPr/>
        </p:nvSpPr>
        <p:spPr>
          <a:xfrm>
            <a:off x="1865060" y="2310684"/>
            <a:ext cx="1230096" cy="307777"/>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zh-CN" altLang="en-US" dirty="0"/>
              <a:t>项目质量</a:t>
            </a:r>
          </a:p>
        </p:txBody>
      </p:sp>
      <p:sp>
        <p:nvSpPr>
          <p:cNvPr id="43" name="TextBox 42"/>
          <p:cNvSpPr txBox="1"/>
          <p:nvPr/>
        </p:nvSpPr>
        <p:spPr>
          <a:xfrm>
            <a:off x="1865060" y="3067604"/>
            <a:ext cx="1230096" cy="307777"/>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zh-CN" altLang="en-US" dirty="0"/>
              <a:t>运行效率</a:t>
            </a:r>
          </a:p>
        </p:txBody>
      </p:sp>
      <p:sp>
        <p:nvSpPr>
          <p:cNvPr id="44" name="TextBox 43"/>
          <p:cNvSpPr txBox="1"/>
          <p:nvPr/>
        </p:nvSpPr>
        <p:spPr>
          <a:xfrm>
            <a:off x="1865060" y="3824524"/>
            <a:ext cx="1230096" cy="307777"/>
          </a:xfrm>
          <a:prstGeom prst="rect">
            <a:avLst/>
          </a:prstGeom>
          <a:noFill/>
        </p:spPr>
        <p:txBody>
          <a:bodyPr wrap="square" lIns="0" tIns="0" rIns="0" bIns="0" rtlCol="0">
            <a:sp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zh-CN" altLang="en-US" dirty="0"/>
              <a:t>扩展能力</a:t>
            </a:r>
          </a:p>
        </p:txBody>
      </p:sp>
      <p:grpSp>
        <p:nvGrpSpPr>
          <p:cNvPr id="55" name="组合 54"/>
          <p:cNvGrpSpPr/>
          <p:nvPr/>
        </p:nvGrpSpPr>
        <p:grpSpPr>
          <a:xfrm>
            <a:off x="3363144" y="2140537"/>
            <a:ext cx="5062653" cy="648072"/>
            <a:chOff x="3363144" y="2140537"/>
            <a:chExt cx="5062653" cy="648072"/>
          </a:xfrm>
        </p:grpSpPr>
        <p:sp>
          <p:nvSpPr>
            <p:cNvPr id="46" name="矩形 17"/>
            <p:cNvSpPr/>
            <p:nvPr/>
          </p:nvSpPr>
          <p:spPr>
            <a:xfrm>
              <a:off x="3363144" y="2140537"/>
              <a:ext cx="5062653" cy="648072"/>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3923928" y="2285285"/>
              <a:ext cx="4176464"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基于全面的功能测试，能够满足项目的设计要求和目标，系统经过一段时间的试运行，稳定可靠，没有明显的</a:t>
              </a:r>
              <a:r>
                <a:rPr lang="en-US" altLang="zh-CN" dirty="0"/>
                <a:t>BUG</a:t>
              </a:r>
              <a:r>
                <a:rPr lang="zh-CN" altLang="en-US" dirty="0"/>
                <a:t>和漏洞。</a:t>
              </a:r>
              <a:endParaRPr lang="en-US" altLang="zh-CN" dirty="0"/>
            </a:p>
          </p:txBody>
        </p:sp>
      </p:grpSp>
      <p:grpSp>
        <p:nvGrpSpPr>
          <p:cNvPr id="56" name="组合 55"/>
          <p:cNvGrpSpPr/>
          <p:nvPr/>
        </p:nvGrpSpPr>
        <p:grpSpPr>
          <a:xfrm>
            <a:off x="3363144" y="2897457"/>
            <a:ext cx="5062653" cy="648072"/>
            <a:chOff x="3363144" y="2897457"/>
            <a:chExt cx="5062653" cy="648072"/>
          </a:xfrm>
        </p:grpSpPr>
        <p:sp>
          <p:nvSpPr>
            <p:cNvPr id="47" name="矩形 17"/>
            <p:cNvSpPr/>
            <p:nvPr/>
          </p:nvSpPr>
          <p:spPr>
            <a:xfrm>
              <a:off x="3363144" y="2897457"/>
              <a:ext cx="5062653" cy="648072"/>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49"/>
            <p:cNvSpPr txBox="1"/>
            <p:nvPr/>
          </p:nvSpPr>
          <p:spPr>
            <a:xfrm>
              <a:off x="3923928" y="3016805"/>
              <a:ext cx="4176464"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系统运行效率根据性能测试和试运行反馈，进行了数据更新、数据提取等等效率的提升，目前已经达到实际工作的需求。</a:t>
              </a:r>
              <a:endParaRPr lang="en-US" altLang="zh-CN" dirty="0"/>
            </a:p>
          </p:txBody>
        </p:sp>
      </p:grpSp>
      <p:grpSp>
        <p:nvGrpSpPr>
          <p:cNvPr id="57" name="组合 56"/>
          <p:cNvGrpSpPr/>
          <p:nvPr/>
        </p:nvGrpSpPr>
        <p:grpSpPr>
          <a:xfrm>
            <a:off x="3363144" y="3654377"/>
            <a:ext cx="5062653" cy="648072"/>
            <a:chOff x="3363144" y="3654377"/>
            <a:chExt cx="5062653" cy="648072"/>
          </a:xfrm>
        </p:grpSpPr>
        <p:sp>
          <p:nvSpPr>
            <p:cNvPr id="48" name="矩形 17"/>
            <p:cNvSpPr/>
            <p:nvPr/>
          </p:nvSpPr>
          <p:spPr>
            <a:xfrm>
              <a:off x="3363144" y="3654377"/>
              <a:ext cx="5062653" cy="648072"/>
            </a:xfrm>
            <a:custGeom>
              <a:avLst/>
              <a:gdLst/>
              <a:ahLst/>
              <a:cxnLst/>
              <a:rect l="l" t="t" r="r" b="b"/>
              <a:pathLst>
                <a:path w="5062653" h="648072">
                  <a:moveTo>
                    <a:pt x="0" y="0"/>
                  </a:moveTo>
                  <a:lnTo>
                    <a:pt x="704800" y="0"/>
                  </a:lnTo>
                  <a:lnTo>
                    <a:pt x="4357853" y="0"/>
                  </a:lnTo>
                  <a:lnTo>
                    <a:pt x="5062653" y="0"/>
                  </a:lnTo>
                  <a:lnTo>
                    <a:pt x="5062653" y="648072"/>
                  </a:lnTo>
                  <a:lnTo>
                    <a:pt x="4357853" y="648072"/>
                  </a:lnTo>
                  <a:lnTo>
                    <a:pt x="704800" y="648072"/>
                  </a:lnTo>
                  <a:lnTo>
                    <a:pt x="0" y="648072"/>
                  </a:lnTo>
                  <a:lnTo>
                    <a:pt x="324036" y="32403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3923928" y="3786425"/>
              <a:ext cx="4176464" cy="384721"/>
            </a:xfrm>
            <a:prstGeom prst="rect">
              <a:avLst/>
            </a:prstGeom>
            <a:noFill/>
          </p:spPr>
          <p:txBody>
            <a:bodyPr wrap="square" lIns="0" tIns="0" rIns="0" bIns="0" rtlCol="0">
              <a:spAutoFit/>
            </a:bodyPr>
            <a:lstStyle>
              <a:defPPr>
                <a:defRPr lang="zh-CN"/>
              </a:defPPr>
              <a:lvl1pPr algn="just">
                <a:lnSpc>
                  <a:spcPts val="1500"/>
                </a:lnSpc>
                <a:defRPr sz="1000">
                  <a:solidFill>
                    <a:schemeClr val="tx1">
                      <a:lumMod val="65000"/>
                      <a:lumOff val="35000"/>
                    </a:schemeClr>
                  </a:solidFill>
                  <a:latin typeface="微软雅黑" pitchFamily="34" charset="-122"/>
                  <a:ea typeface="微软雅黑" pitchFamily="34" charset="-122"/>
                </a:defRPr>
              </a:lvl1pPr>
            </a:lstStyle>
            <a:p>
              <a:r>
                <a:rPr lang="zh-CN" altLang="en-US" dirty="0"/>
                <a:t>严格按照设计目标和设计方案执行，系统在数据层面上具备较强的扩展能力，能够满足未来的数据扩展要求。</a:t>
              </a:r>
              <a:endParaRPr lang="en-US" altLang="zh-CN" dirty="0"/>
            </a:p>
          </p:txBody>
        </p:sp>
      </p:grpSp>
      <p:sp>
        <p:nvSpPr>
          <p:cNvPr id="58" name="标题 1"/>
          <p:cNvSpPr txBox="1">
            <a:spLocks/>
          </p:cNvSpPr>
          <p:nvPr/>
        </p:nvSpPr>
        <p:spPr bwMode="auto">
          <a:xfrm>
            <a:off x="899592" y="2504803"/>
            <a:ext cx="504056" cy="78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1440" tIns="45720" rIns="91440" bIns="45720" numCol="1" anchor="ctr" anchorCtr="0" compatLnSpc="1">
            <a:prstTxWarp prst="textNoShape">
              <a:avLst/>
            </a:prstTxWarp>
          </a:bodyPr>
          <a:lstStyle>
            <a:lvl1pPr algn="l" rtl="0" fontAlgn="base">
              <a:spcBef>
                <a:spcPct val="0"/>
              </a:spcBef>
              <a:spcAft>
                <a:spcPct val="0"/>
              </a:spcAft>
              <a:defRPr sz="1600" b="0" kern="1200">
                <a:solidFill>
                  <a:schemeClr val="bg1"/>
                </a:solidFill>
                <a:latin typeface="微软雅黑" pitchFamily="34" charset="-122"/>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r>
              <a:rPr lang="zh-CN" altLang="en-US" sz="2400" b="1" dirty="0"/>
              <a:t>总结</a:t>
            </a:r>
          </a:p>
        </p:txBody>
      </p:sp>
      <p:sp>
        <p:nvSpPr>
          <p:cNvPr id="25" name="KSO_Shape"/>
          <p:cNvSpPr>
            <a:spLocks/>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88373392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ppt_x"/>
                                          </p:val>
                                        </p:tav>
                                        <p:tav tm="100000">
                                          <p:val>
                                            <p:strVal val="#ppt_x"/>
                                          </p:val>
                                        </p:tav>
                                      </p:tavLst>
                                    </p:anim>
                                    <p:anim calcmode="lin" valueType="num">
                                      <p:cBhvr additive="base">
                                        <p:cTn id="30" dur="500" fill="hold"/>
                                        <p:tgtEl>
                                          <p:spTgt spid="3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ppt_x"/>
                                          </p:val>
                                        </p:tav>
                                        <p:tav tm="100000">
                                          <p:val>
                                            <p:strVal val="#ppt_x"/>
                                          </p:val>
                                        </p:tav>
                                      </p:tavLst>
                                    </p:anim>
                                    <p:anim calcmode="lin" valueType="num">
                                      <p:cBhvr additive="base">
                                        <p:cTn id="43" dur="500" fill="hold"/>
                                        <p:tgtEl>
                                          <p:spTgt spid="3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ppt_x"/>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par>
                          <p:cTn id="52" fill="hold">
                            <p:stCondLst>
                              <p:cond delay="3500"/>
                            </p:stCondLst>
                            <p:childTnLst>
                              <p:par>
                                <p:cTn id="53" presetID="2" presetClass="entr" presetSubtype="4"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22" presetClass="entr" presetSubtype="8"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left)">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32" grpId="0" animBg="1"/>
      <p:bldP spid="37" grpId="0" animBg="1"/>
      <p:bldP spid="40" grpId="0" animBg="1"/>
      <p:bldP spid="19" grpId="0"/>
      <p:bldP spid="42" grpId="0"/>
      <p:bldP spid="43" grpId="0"/>
      <p:bldP spid="44" grpId="0"/>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未来发展</a:t>
            </a:r>
          </a:p>
        </p:txBody>
      </p:sp>
      <p:sp>
        <p:nvSpPr>
          <p:cNvPr id="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9"/>
          <p:cNvSpPr txBox="1"/>
          <p:nvPr/>
        </p:nvSpPr>
        <p:spPr>
          <a:xfrm>
            <a:off x="4249247" y="372387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众包发展</a:t>
            </a:r>
          </a:p>
        </p:txBody>
      </p:sp>
      <p:sp>
        <p:nvSpPr>
          <p:cNvPr id="5" name="文本框 9"/>
          <p:cNvSpPr txBox="1"/>
          <p:nvPr/>
        </p:nvSpPr>
        <p:spPr>
          <a:xfrm>
            <a:off x="4249246" y="3948143"/>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基础服务发展</a:t>
            </a:r>
          </a:p>
        </p:txBody>
      </p:sp>
      <p:sp>
        <p:nvSpPr>
          <p:cNvPr id="6" name="文本框 9"/>
          <p:cNvSpPr txBox="1"/>
          <p:nvPr/>
        </p:nvSpPr>
        <p:spPr>
          <a:xfrm>
            <a:off x="4249247" y="417240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镜像站发展</a:t>
            </a:r>
          </a:p>
        </p:txBody>
      </p:sp>
      <p:sp>
        <p:nvSpPr>
          <p:cNvPr id="11" name="KSO_Shape"/>
          <p:cNvSpPr>
            <a:spLocks/>
          </p:cNvSpPr>
          <p:nvPr/>
        </p:nvSpPr>
        <p:spPr bwMode="auto">
          <a:xfrm>
            <a:off x="421018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840541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fltVal val="0.5"/>
                                          </p:val>
                                        </p:tav>
                                        <p:tav tm="100000">
                                          <p:val>
                                            <p:strVal val="#ppt_x"/>
                                          </p:val>
                                        </p:tav>
                                      </p:tavLst>
                                    </p:anim>
                                    <p:anim calcmode="lin" valueType="num">
                                      <p:cBhvr>
                                        <p:cTn id="18" dur="500" fill="hold"/>
                                        <p:tgtEl>
                                          <p:spTgt spid="11"/>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20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4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2" presetClass="entr" presetSubtype="4" fill="hold" grpId="0" nodeType="withEffect">
                                  <p:stCondLst>
                                    <p:cond delay="80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animBg="1"/>
      <p:bldP spid="4" grpId="0"/>
      <p:bldP spid="5" grpId="0"/>
      <p:bldP spid="6"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未来发展</a:t>
            </a:r>
          </a:p>
        </p:txBody>
      </p:sp>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52536" y="2012758"/>
            <a:ext cx="5489252" cy="3130742"/>
          </a:xfrm>
          <a:prstGeom prst="rect">
            <a:avLst/>
          </a:prstGeom>
        </p:spPr>
      </p:pic>
      <p:sp>
        <p:nvSpPr>
          <p:cNvPr id="13" name="TextBox 12"/>
          <p:cNvSpPr txBox="1"/>
          <p:nvPr/>
        </p:nvSpPr>
        <p:spPr>
          <a:xfrm>
            <a:off x="1331640" y="1043834"/>
            <a:ext cx="2219883" cy="492443"/>
          </a:xfrm>
          <a:prstGeom prst="rect">
            <a:avLst/>
          </a:prstGeom>
          <a:noFill/>
        </p:spPr>
        <p:txBody>
          <a:bodyPr wrap="square" lIns="0" tIns="0" rIns="0" bIns="0" rtlCol="0">
            <a:spAutoFit/>
          </a:bodyPr>
          <a:lstStyle/>
          <a:p>
            <a:r>
              <a:rPr lang="zh-CN" altLang="en-US" sz="3200" b="1" dirty="0">
                <a:latin typeface="微软雅黑" pitchFamily="34" charset="-122"/>
                <a:ea typeface="微软雅黑" pitchFamily="34" charset="-122"/>
              </a:rPr>
              <a:t>高瞻远瞩</a:t>
            </a:r>
          </a:p>
        </p:txBody>
      </p:sp>
      <p:sp>
        <p:nvSpPr>
          <p:cNvPr id="14" name="TextBox 13"/>
          <p:cNvSpPr txBox="1"/>
          <p:nvPr/>
        </p:nvSpPr>
        <p:spPr>
          <a:xfrm>
            <a:off x="1979712" y="1572114"/>
            <a:ext cx="2096554" cy="492443"/>
          </a:xfrm>
          <a:prstGeom prst="rect">
            <a:avLst/>
          </a:prstGeom>
          <a:noFill/>
        </p:spPr>
        <p:txBody>
          <a:bodyPr wrap="square" lIns="0" tIns="0" rIns="0" bIns="0" rtlCol="0">
            <a:spAutoFit/>
          </a:bodyPr>
          <a:lstStyle/>
          <a:p>
            <a:r>
              <a:rPr lang="zh-CN" altLang="en-US" sz="3200" b="1" dirty="0">
                <a:latin typeface="微软雅黑" pitchFamily="34" charset="-122"/>
                <a:ea typeface="微软雅黑" pitchFamily="34" charset="-122"/>
              </a:rPr>
              <a:t>制胜未来</a:t>
            </a:r>
          </a:p>
        </p:txBody>
      </p:sp>
      <p:sp>
        <p:nvSpPr>
          <p:cNvPr id="5" name="TextBox 4"/>
          <p:cNvSpPr txBox="1"/>
          <p:nvPr/>
        </p:nvSpPr>
        <p:spPr>
          <a:xfrm>
            <a:off x="6069874" y="1219004"/>
            <a:ext cx="2427644" cy="461665"/>
          </a:xfrm>
          <a:prstGeom prst="rect">
            <a:avLst/>
          </a:prstGeom>
          <a:noFill/>
        </p:spPr>
        <p:txBody>
          <a:bodyPr wrap="square" lIns="0" tIns="0" rIns="0" bIns="0" rtlCol="0">
            <a:spAutoFit/>
          </a:bodyPr>
          <a:lstStyle>
            <a:defPPr>
              <a:defRPr lang="zh-CN"/>
            </a:defPPr>
            <a:lvl1pPr>
              <a:lnSpc>
                <a:spcPts val="1600"/>
              </a:lnSpc>
              <a:defRPr sz="1200" b="0">
                <a:solidFill>
                  <a:schemeClr val="tx1">
                    <a:lumMod val="65000"/>
                    <a:lumOff val="35000"/>
                  </a:schemeClr>
                </a:solidFill>
                <a:latin typeface="微软雅黑" pitchFamily="34" charset="-122"/>
                <a:ea typeface="微软雅黑" pitchFamily="34" charset="-122"/>
              </a:defRPr>
            </a:lvl1pPr>
          </a:lstStyle>
          <a:p>
            <a:pPr>
              <a:lnSpc>
                <a:spcPts val="1800"/>
              </a:lnSpc>
            </a:pPr>
            <a:r>
              <a:rPr lang="zh-CN" altLang="en-US" sz="1400" dirty="0"/>
              <a:t>整合平台，统一数据框架、统一认证授权，统一工作流</a:t>
            </a:r>
            <a:endParaRPr lang="en-US" altLang="zh-CN" sz="1400" dirty="0"/>
          </a:p>
        </p:txBody>
      </p:sp>
      <p:sp>
        <p:nvSpPr>
          <p:cNvPr id="7" name="TextBox 6"/>
          <p:cNvSpPr txBox="1"/>
          <p:nvPr/>
        </p:nvSpPr>
        <p:spPr>
          <a:xfrm>
            <a:off x="6069874" y="2499742"/>
            <a:ext cx="2427644" cy="461665"/>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a:t>关注核心价值，做强核心价值，以内容和数据为核心。</a:t>
            </a:r>
            <a:endParaRPr lang="en-US" altLang="zh-CN" dirty="0"/>
          </a:p>
        </p:txBody>
      </p:sp>
      <p:sp>
        <p:nvSpPr>
          <p:cNvPr id="8" name="Oval 13"/>
          <p:cNvSpPr>
            <a:spLocks noChangeArrowheads="1"/>
          </p:cNvSpPr>
          <p:nvPr/>
        </p:nvSpPr>
        <p:spPr bwMode="auto">
          <a:xfrm>
            <a:off x="5076056" y="1071255"/>
            <a:ext cx="757166" cy="757162"/>
          </a:xfrm>
          <a:prstGeom prst="ellipse">
            <a:avLst/>
          </a:prstGeom>
          <a:solidFill>
            <a:schemeClr val="accent1"/>
          </a:solid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整合统一</a:t>
            </a:r>
            <a:endParaRPr lang="en-US" altLang="zh-CN" sz="1700" b="1" dirty="0">
              <a:solidFill>
                <a:schemeClr val="bg1"/>
              </a:solidFill>
              <a:latin typeface="微软雅黑" pitchFamily="34" charset="-122"/>
              <a:ea typeface="微软雅黑" pitchFamily="34" charset="-122"/>
            </a:endParaRPr>
          </a:p>
        </p:txBody>
      </p:sp>
      <p:sp>
        <p:nvSpPr>
          <p:cNvPr id="10" name="Oval 13"/>
          <p:cNvSpPr>
            <a:spLocks noChangeArrowheads="1"/>
          </p:cNvSpPr>
          <p:nvPr/>
        </p:nvSpPr>
        <p:spPr bwMode="auto">
          <a:xfrm>
            <a:off x="5076056" y="2383136"/>
            <a:ext cx="757166" cy="757162"/>
          </a:xfrm>
          <a:prstGeom prst="ellipse">
            <a:avLst/>
          </a:prstGeom>
          <a:solidFill>
            <a:schemeClr val="accent6"/>
          </a:solid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核心价值</a:t>
            </a:r>
            <a:endParaRPr lang="en-US" altLang="zh-CN" sz="1700" b="1" dirty="0">
              <a:solidFill>
                <a:schemeClr val="bg1"/>
              </a:solidFill>
              <a:latin typeface="微软雅黑" pitchFamily="34" charset="-122"/>
              <a:ea typeface="微软雅黑" pitchFamily="34" charset="-122"/>
            </a:endParaRPr>
          </a:p>
        </p:txBody>
      </p:sp>
      <p:sp>
        <p:nvSpPr>
          <p:cNvPr id="15" name="Oval 13"/>
          <p:cNvSpPr>
            <a:spLocks noChangeArrowheads="1"/>
          </p:cNvSpPr>
          <p:nvPr/>
        </p:nvSpPr>
        <p:spPr bwMode="auto">
          <a:xfrm>
            <a:off x="5076056" y="3859692"/>
            <a:ext cx="757166" cy="757162"/>
          </a:xfrm>
          <a:prstGeom prst="ellipse">
            <a:avLst/>
          </a:prstGeom>
          <a:solidFill>
            <a:schemeClr val="accent3"/>
          </a:solidFill>
          <a:ln w="19050">
            <a:noFill/>
          </a:ln>
        </p:spPr>
        <p:txBody>
          <a:bodyPr vert="horz" wrap="square" lIns="0" tIns="0" rIns="0" bIns="0" numCol="1" anchor="t" anchorCtr="0" compatLnSpc="1">
            <a:prstTxWarp prst="textNoShape">
              <a:avLst/>
            </a:prstTxWarp>
          </a:bodyPr>
          <a:lstStyle/>
          <a:p>
            <a:pPr algn="ctr"/>
            <a:r>
              <a:rPr lang="zh-CN" altLang="en-US" sz="1700" b="1" dirty="0">
                <a:solidFill>
                  <a:schemeClr val="bg1"/>
                </a:solidFill>
                <a:latin typeface="微软雅黑" pitchFamily="34" charset="-122"/>
                <a:ea typeface="微软雅黑" pitchFamily="34" charset="-122"/>
              </a:rPr>
              <a:t>外延拓展</a:t>
            </a:r>
            <a:endParaRPr lang="en-US" altLang="zh-CN" sz="1700" b="1" dirty="0">
              <a:solidFill>
                <a:schemeClr val="bg1"/>
              </a:solidFill>
              <a:latin typeface="微软雅黑" pitchFamily="34" charset="-122"/>
              <a:ea typeface="微软雅黑" pitchFamily="34" charset="-122"/>
            </a:endParaRPr>
          </a:p>
        </p:txBody>
      </p:sp>
      <p:sp>
        <p:nvSpPr>
          <p:cNvPr id="31" name="TextBox 30"/>
          <p:cNvSpPr txBox="1"/>
          <p:nvPr/>
        </p:nvSpPr>
        <p:spPr>
          <a:xfrm>
            <a:off x="6069874" y="4011910"/>
            <a:ext cx="2427644" cy="461665"/>
          </a:xfrm>
          <a:prstGeom prst="rect">
            <a:avLst/>
          </a:prstGeom>
          <a:noFill/>
        </p:spPr>
        <p:txBody>
          <a:bodyPr wrap="square" lIns="0" tIns="0" rIns="0" bIns="0" rtlCol="0">
            <a:spAutoFit/>
          </a:bodyPr>
          <a:lstStyle>
            <a:defPPr>
              <a:defRPr lang="zh-CN"/>
            </a:defPPr>
            <a:lvl1pPr>
              <a:lnSpc>
                <a:spcPts val="1800"/>
              </a:lnSpc>
              <a:defRPr sz="1400" b="0">
                <a:solidFill>
                  <a:schemeClr val="tx1">
                    <a:lumMod val="65000"/>
                    <a:lumOff val="35000"/>
                  </a:schemeClr>
                </a:solidFill>
                <a:latin typeface="微软雅黑" pitchFamily="34" charset="-122"/>
                <a:ea typeface="微软雅黑" pitchFamily="34" charset="-122"/>
              </a:defRPr>
            </a:lvl1pPr>
          </a:lstStyle>
          <a:p>
            <a:r>
              <a:rPr lang="zh-CN" altLang="en-US" dirty="0"/>
              <a:t>进一步拓展平台边界，拓展外延应用</a:t>
            </a:r>
            <a:endParaRPr lang="en-US" altLang="zh-CN" dirty="0"/>
          </a:p>
        </p:txBody>
      </p:sp>
      <p:sp>
        <p:nvSpPr>
          <p:cNvPr id="16" name="KSO_Shape"/>
          <p:cNvSpPr>
            <a:spLocks/>
          </p:cNvSpPr>
          <p:nvPr/>
        </p:nvSpPr>
        <p:spPr bwMode="auto">
          <a:xfrm>
            <a:off x="272950" y="138463"/>
            <a:ext cx="305693" cy="2598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07640195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00" fill="hold"/>
                                        <p:tgtEl>
                                          <p:spTgt spid="13"/>
                                        </p:tgtEl>
                                        <p:attrNameLst>
                                          <p:attrName>ppt_x</p:attrName>
                                        </p:attrNameLst>
                                      </p:cBhvr>
                                      <p:tavLst>
                                        <p:tav tm="0">
                                          <p:val>
                                            <p:strVal val="1+#ppt_w/2"/>
                                          </p:val>
                                        </p:tav>
                                        <p:tav tm="100000">
                                          <p:val>
                                            <p:strVal val="#ppt_x"/>
                                          </p:val>
                                        </p:tav>
                                      </p:tavLst>
                                    </p:anim>
                                    <p:anim calcmode="lin" valueType="num">
                                      <p:cBhvr additive="base">
                                        <p:cTn id="12" dur="3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300" fill="hold"/>
                                        <p:tgtEl>
                                          <p:spTgt spid="14"/>
                                        </p:tgtEl>
                                        <p:attrNameLst>
                                          <p:attrName>ppt_x</p:attrName>
                                        </p:attrNameLst>
                                      </p:cBhvr>
                                      <p:tavLst>
                                        <p:tav tm="0">
                                          <p:val>
                                            <p:strVal val="1+#ppt_w/2"/>
                                          </p:val>
                                        </p:tav>
                                        <p:tav tm="100000">
                                          <p:val>
                                            <p:strVal val="#ppt_x"/>
                                          </p:val>
                                        </p:tav>
                                      </p:tavLst>
                                    </p:anim>
                                    <p:anim calcmode="lin" valueType="num">
                                      <p:cBhvr additive="base">
                                        <p:cTn id="17" dur="3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1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grpId="0" nodeType="withEffect">
                                  <p:stCondLst>
                                    <p:cond delay="9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2" presetClass="entr" presetSubtype="2"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1+#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2"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1+#ppt_w/2"/>
                                          </p:val>
                                        </p:tav>
                                        <p:tav tm="100000">
                                          <p:val>
                                            <p:strVal val="#ppt_x"/>
                                          </p:val>
                                        </p:tav>
                                      </p:tavLst>
                                    </p:anim>
                                    <p:anim calcmode="lin" valueType="num">
                                      <p:cBhvr additive="base">
                                        <p:cTn id="4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5" grpId="0"/>
      <p:bldP spid="7" grpId="0"/>
      <p:bldP spid="8" grpId="0" animBg="1"/>
      <p:bldP spid="10" grpId="0" animBg="1"/>
      <p:bldP spid="15" grpId="0" animBg="1"/>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201419" y="1920598"/>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itchFamily="34" charset="-122"/>
                <a:ea typeface="微软雅黑" pitchFamily="34" charset="-122"/>
                <a:sym typeface="微软雅黑" pitchFamily="34" charset="-122"/>
              </a:rPr>
              <a:t>谢谢！</a:t>
            </a: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699641" y="1022654"/>
            <a:ext cx="343825" cy="309997"/>
            <a:chOff x="4634991" y="2138335"/>
            <a:chExt cx="428348" cy="386204"/>
          </a:xfrm>
        </p:grpSpPr>
        <p:sp>
          <p:nvSpPr>
            <p:cNvPr id="20"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2" name="组合 21"/>
          <p:cNvGrpSpPr/>
          <p:nvPr/>
        </p:nvGrpSpPr>
        <p:grpSpPr>
          <a:xfrm>
            <a:off x="4058880" y="1022654"/>
            <a:ext cx="343825" cy="309997"/>
            <a:chOff x="5076056" y="2138335"/>
            <a:chExt cx="428348" cy="386204"/>
          </a:xfrm>
        </p:grpSpPr>
        <p:sp>
          <p:nvSpPr>
            <p:cNvPr id="23"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5" name="组合 24"/>
          <p:cNvGrpSpPr/>
          <p:nvPr/>
        </p:nvGrpSpPr>
        <p:grpSpPr>
          <a:xfrm>
            <a:off x="4418119" y="1022654"/>
            <a:ext cx="343825" cy="309997"/>
            <a:chOff x="5557128" y="2138335"/>
            <a:chExt cx="428348" cy="386204"/>
          </a:xfrm>
        </p:grpSpPr>
        <p:sp>
          <p:nvSpPr>
            <p:cNvPr id="26"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8" name="组合 27"/>
          <p:cNvGrpSpPr/>
          <p:nvPr/>
        </p:nvGrpSpPr>
        <p:grpSpPr>
          <a:xfrm>
            <a:off x="4777358" y="1022654"/>
            <a:ext cx="343825" cy="309997"/>
            <a:chOff x="6068610" y="2138335"/>
            <a:chExt cx="428348" cy="386204"/>
          </a:xfrm>
        </p:grpSpPr>
        <p:sp>
          <p:nvSpPr>
            <p:cNvPr id="29"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1" name="组合 30"/>
          <p:cNvGrpSpPr/>
          <p:nvPr/>
        </p:nvGrpSpPr>
        <p:grpSpPr>
          <a:xfrm>
            <a:off x="5136596" y="1022654"/>
            <a:ext cx="343825" cy="309997"/>
            <a:chOff x="6623914" y="2138335"/>
            <a:chExt cx="428348" cy="386204"/>
          </a:xfrm>
        </p:grpSpPr>
        <p:sp>
          <p:nvSpPr>
            <p:cNvPr id="32"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2"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4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6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1+#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par>
                                <p:cTn id="43" presetID="52" presetClass="entr" presetSubtype="0" fill="hold" grpId="0" nodeType="withEffect">
                                  <p:stCondLst>
                                    <p:cond delay="2500"/>
                                  </p:stCondLst>
                                  <p:iterate type="lt">
                                    <p:tmPct val="10000"/>
                                  </p:iterate>
                                  <p:childTnLst>
                                    <p:set>
                                      <p:cBhvr>
                                        <p:cTn id="44" dur="1" fill="hold">
                                          <p:stCondLst>
                                            <p:cond delay="0"/>
                                          </p:stCondLst>
                                        </p:cTn>
                                        <p:tgtEl>
                                          <p:spTgt spid="13"/>
                                        </p:tgtEl>
                                        <p:attrNameLst>
                                          <p:attrName>style.visibility</p:attrName>
                                        </p:attrNameLst>
                                      </p:cBhvr>
                                      <p:to>
                                        <p:strVal val="visible"/>
                                      </p:to>
                                    </p:set>
                                    <p:animScale>
                                      <p:cBhvr>
                                        <p:cTn id="45"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3"/>
                                        </p:tgtEl>
                                        <p:attrNameLst>
                                          <p:attrName>ppt_x</p:attrName>
                                          <p:attrName>ppt_y</p:attrName>
                                        </p:attrNameLst>
                                      </p:cBhvr>
                                    </p:animMotion>
                                    <p:animEffect transition="in" filter="fade">
                                      <p:cBhvr>
                                        <p:cTn id="4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服务流程</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graphicFrame>
        <p:nvGraphicFramePr>
          <p:cNvPr id="3" name="图示 2"/>
          <p:cNvGraphicFramePr/>
          <p:nvPr/>
        </p:nvGraphicFramePr>
        <p:xfrm>
          <a:off x="1524000" y="539750"/>
          <a:ext cx="6096000" cy="123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2"/>
          <p:cNvSpPr txBox="1"/>
          <p:nvPr/>
        </p:nvSpPr>
        <p:spPr>
          <a:xfrm>
            <a:off x="1115616" y="1779662"/>
            <a:ext cx="6879034" cy="3139321"/>
          </a:xfrm>
          <a:prstGeom prst="rect">
            <a:avLst/>
          </a:prstGeom>
          <a:noFill/>
        </p:spPr>
        <p:txBody>
          <a:bodyPr wrap="square" lIns="0" tIns="0" rIns="0" bIns="0" rtlCol="0">
            <a:spAutoFit/>
          </a:bodyPr>
          <a:lstStyle/>
          <a:p>
            <a:pPr marL="171450" indent="-171450" algn="just">
              <a:lnSpc>
                <a:spcPct val="150000"/>
              </a:lnSpc>
              <a:buFont typeface="Arial" panose="020B0604020202020204" pitchFamily="34" charset="0"/>
              <a:buChar char="•"/>
            </a:pPr>
            <a:r>
              <a:rPr lang="zh-CN" altLang="en-US" sz="1600" b="1" dirty="0">
                <a:solidFill>
                  <a:schemeClr val="tx1">
                    <a:lumMod val="75000"/>
                    <a:lumOff val="25000"/>
                  </a:schemeClr>
                </a:solidFill>
                <a:latin typeface="微软雅黑" pitchFamily="34" charset="-122"/>
                <a:ea typeface="微软雅黑" pitchFamily="34" charset="-122"/>
              </a:rPr>
              <a:t>项目策划</a:t>
            </a:r>
            <a:endParaRPr lang="en-US" altLang="zh-CN" sz="1600" b="1"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75000"/>
                    <a:lumOff val="25000"/>
                  </a:schemeClr>
                </a:solidFill>
                <a:latin typeface="微软雅黑" pitchFamily="34" charset="-122"/>
                <a:ea typeface="微软雅黑" pitchFamily="34" charset="-122"/>
              </a:rPr>
              <a:t>    策划分包项目，配置项目的生产标准，进行元数据的配置，制定加工规则，导入项目加工任务；</a:t>
            </a:r>
            <a:endParaRPr lang="en-US" altLang="zh-CN" sz="1600" dirty="0">
              <a:solidFill>
                <a:schemeClr val="tx1">
                  <a:lumMod val="75000"/>
                  <a:lumOff val="25000"/>
                </a:schemeClr>
              </a:solidFill>
              <a:latin typeface="微软雅黑" pitchFamily="34" charset="-122"/>
              <a:ea typeface="微软雅黑" pitchFamily="34" charset="-122"/>
            </a:endParaRPr>
          </a:p>
          <a:p>
            <a:pPr marL="171450" indent="-171450" algn="just">
              <a:lnSpc>
                <a:spcPct val="150000"/>
              </a:lnSpc>
              <a:buFont typeface="Arial" panose="020B0604020202020204" pitchFamily="34" charset="0"/>
              <a:buChar char="•"/>
            </a:pPr>
            <a:r>
              <a:rPr lang="zh-CN" altLang="en-US" sz="1600" b="1" dirty="0">
                <a:solidFill>
                  <a:schemeClr val="tx1">
                    <a:lumMod val="75000"/>
                    <a:lumOff val="25000"/>
                  </a:schemeClr>
                </a:solidFill>
                <a:latin typeface="微软雅黑" pitchFamily="34" charset="-122"/>
                <a:ea typeface="微软雅黑" pitchFamily="34" charset="-122"/>
              </a:rPr>
              <a:t>任务发布</a:t>
            </a:r>
            <a:endParaRPr lang="en-US" altLang="zh-CN" sz="1600" b="1"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75000"/>
                    <a:lumOff val="25000"/>
                  </a:schemeClr>
                </a:solidFill>
                <a:latin typeface="微软雅黑" pitchFamily="34" charset="-122"/>
                <a:ea typeface="微软雅黑" pitchFamily="34" charset="-122"/>
              </a:rPr>
              <a:t>    将项目的任务进行发布，允许平台上的用户接收任务；</a:t>
            </a:r>
            <a:endParaRPr lang="en-US" altLang="zh-CN" sz="1200" dirty="0">
              <a:solidFill>
                <a:schemeClr val="tx1">
                  <a:lumMod val="75000"/>
                  <a:lumOff val="25000"/>
                </a:schemeClr>
              </a:solidFill>
              <a:latin typeface="微软雅黑" pitchFamily="34" charset="-122"/>
              <a:ea typeface="微软雅黑" pitchFamily="34" charset="-122"/>
            </a:endParaRPr>
          </a:p>
          <a:p>
            <a:pPr marL="171450" indent="-171450" algn="just">
              <a:lnSpc>
                <a:spcPct val="150000"/>
              </a:lnSpc>
              <a:buFont typeface="Arial" panose="020B0604020202020204" pitchFamily="34" charset="0"/>
              <a:buChar char="•"/>
            </a:pPr>
            <a:r>
              <a:rPr lang="zh-CN" altLang="en-US" sz="1600" b="1" dirty="0">
                <a:solidFill>
                  <a:schemeClr val="tx1">
                    <a:lumMod val="75000"/>
                    <a:lumOff val="25000"/>
                  </a:schemeClr>
                </a:solidFill>
                <a:latin typeface="微软雅黑" pitchFamily="34" charset="-122"/>
                <a:ea typeface="微软雅黑" pitchFamily="34" charset="-122"/>
              </a:rPr>
              <a:t>任务加工</a:t>
            </a:r>
            <a:endParaRPr lang="en-US" altLang="zh-CN" sz="1600" b="1"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75000"/>
                    <a:lumOff val="25000"/>
                  </a:schemeClr>
                </a:solidFill>
                <a:latin typeface="微软雅黑" pitchFamily="34" charset="-122"/>
                <a:ea typeface="微软雅黑" pitchFamily="34" charset="-122"/>
              </a:rPr>
              <a:t>    用户根据接受的任务的要求，在我们平台上进行数据加工，加工完成将任务进行提交，放弃的任务将会重新回到任务池中。</a:t>
            </a:r>
            <a:endParaRPr lang="en-US" altLang="zh-CN" sz="1200" dirty="0">
              <a:solidFill>
                <a:schemeClr val="tx1">
                  <a:lumMod val="75000"/>
                  <a:lumOff val="25000"/>
                </a:schemeClr>
              </a:solidFill>
              <a:latin typeface="微软雅黑" pitchFamily="34" charset="-122"/>
              <a:ea typeface="微软雅黑" pitchFamily="34" charset="-122"/>
            </a:endParaRPr>
          </a:p>
          <a:p>
            <a:pPr marL="171450" indent="-171450" algn="just">
              <a:lnSpc>
                <a:spcPct val="150000"/>
              </a:lnSpc>
              <a:buFont typeface="Arial" panose="020B0604020202020204" pitchFamily="34" charset="0"/>
              <a:buChar char="•"/>
            </a:pPr>
            <a:r>
              <a:rPr lang="zh-CN" altLang="en-US" sz="1600" b="1" dirty="0">
                <a:solidFill>
                  <a:schemeClr val="tx1">
                    <a:lumMod val="75000"/>
                    <a:lumOff val="25000"/>
                  </a:schemeClr>
                </a:solidFill>
                <a:latin typeface="微软雅黑" pitchFamily="34" charset="-122"/>
                <a:ea typeface="微软雅黑" pitchFamily="34" charset="-122"/>
              </a:rPr>
              <a:t>任务审核</a:t>
            </a:r>
            <a:endParaRPr lang="en-US" altLang="zh-CN" sz="1600" b="1"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200" dirty="0">
                <a:solidFill>
                  <a:schemeClr val="tx1">
                    <a:lumMod val="75000"/>
                    <a:lumOff val="25000"/>
                  </a:schemeClr>
                </a:solidFill>
                <a:latin typeface="微软雅黑" pitchFamily="34" charset="-122"/>
                <a:ea typeface="微软雅黑" pitchFamily="34" charset="-122"/>
              </a:rPr>
              <a:t>    用户任务完成后提交任务的加工数据，系统根据加工规则进行自动检验，结合手动的抽检，完成任务审核工作。</a:t>
            </a:r>
          </a:p>
        </p:txBody>
      </p:sp>
    </p:spTree>
    <p:extLst>
      <p:ext uri="{BB962C8B-B14F-4D97-AF65-F5344CB8AC3E}">
        <p14:creationId xmlns:p14="http://schemas.microsoft.com/office/powerpoint/2010/main" val="350149424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1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4" dur="1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1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0" dur="1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1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6" dur="1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1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32" dur="1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par>
                          <p:cTn id="33" fill="hold">
                            <p:stCondLst>
                              <p:cond delay="100"/>
                            </p:stCondLst>
                            <p:childTnLst>
                              <p:par>
                                <p:cTn id="34" presetID="2" presetClass="entr" presetSubtype="2" fill="hold" grpId="0" nodeType="after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 calcmode="lin" valueType="num">
                                      <p:cBhvr additive="base">
                                        <p:cTn id="36" dur="1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7" dur="1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 calcmode="lin" valueType="num">
                                      <p:cBhvr additive="base">
                                        <p:cTn id="42" dur="1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43" dur="1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par>
                          <p:cTn id="44" fill="hold">
                            <p:stCondLst>
                              <p:cond delay="100"/>
                            </p:stCondLst>
                            <p:childTnLst>
                              <p:par>
                                <p:cTn id="45" presetID="2" presetClass="entr" presetSubtype="2" fill="hold" grpId="0" nodeType="after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additive="base">
                                        <p:cTn id="47" dur="10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48" dur="1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 calcmode="lin" valueType="num">
                                      <p:cBhvr additive="base">
                                        <p:cTn id="53" dur="1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54" dur="1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项目管理</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19" y="834164"/>
            <a:ext cx="8484146" cy="3475172"/>
          </a:xfrm>
          <a:prstGeom prst="rect">
            <a:avLst/>
          </a:prstGeom>
        </p:spPr>
      </p:pic>
    </p:spTree>
    <p:extLst>
      <p:ext uri="{BB962C8B-B14F-4D97-AF65-F5344CB8AC3E}">
        <p14:creationId xmlns:p14="http://schemas.microsoft.com/office/powerpoint/2010/main" val="16188053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a:xfrm>
            <a:off x="606008" y="123478"/>
            <a:ext cx="3173904" cy="277143"/>
          </a:xfrm>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元数据</a:t>
            </a:r>
            <a:r>
              <a:rPr lang="zh-CN" altLang="en-US" dirty="0"/>
              <a:t>管理</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618702" y="446294"/>
            <a:ext cx="6977634" cy="4670118"/>
          </a:xfrm>
          <a:prstGeom prst="rect">
            <a:avLst/>
          </a:prstGeom>
        </p:spPr>
      </p:pic>
    </p:spTree>
    <p:extLst>
      <p:ext uri="{BB962C8B-B14F-4D97-AF65-F5344CB8AC3E}">
        <p14:creationId xmlns:p14="http://schemas.microsoft.com/office/powerpoint/2010/main" val="38013796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任务加工</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4" name="图片 3" descr="12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8" y="699542"/>
            <a:ext cx="8412137" cy="4176464"/>
          </a:xfrm>
          <a:prstGeom prst="rect">
            <a:avLst/>
          </a:prstGeom>
          <a:noFill/>
          <a:ln>
            <a:noFill/>
          </a:ln>
        </p:spPr>
      </p:pic>
    </p:spTree>
    <p:extLst>
      <p:ext uri="{BB962C8B-B14F-4D97-AF65-F5344CB8AC3E}">
        <p14:creationId xmlns:p14="http://schemas.microsoft.com/office/powerpoint/2010/main" val="234679371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a:latin typeface="等线" panose="02010600030101010101" pitchFamily="2" charset="-122"/>
                <a:ea typeface="等线" panose="02010600030101010101" pitchFamily="2" charset="-122"/>
              </a:rPr>
              <a:t>众包服务平台</a:t>
            </a:r>
            <a:r>
              <a:rPr lang="en-US" altLang="zh-CN" dirty="0">
                <a:latin typeface="等线" panose="02010600030101010101" pitchFamily="2" charset="-122"/>
                <a:ea typeface="等线" panose="02010600030101010101" pitchFamily="2" charset="-122"/>
              </a:rPr>
              <a:t>——</a:t>
            </a:r>
            <a:r>
              <a:rPr lang="zh-CN" altLang="en-US" dirty="0"/>
              <a:t>任务加工</a:t>
            </a:r>
            <a:endParaRPr lang="zh-CN" altLang="en-US" dirty="0">
              <a:latin typeface="等线" panose="02010600030101010101" pitchFamily="2" charset="-122"/>
              <a:ea typeface="等线" panose="02010600030101010101" pitchFamily="2" charset="-122"/>
            </a:endParaRP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latin typeface="等线" panose="02010600030101010101" pitchFamily="2" charset="-122"/>
              <a:ea typeface="等线" panose="02010600030101010101" pitchFamily="2" charset="-122"/>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50" y="627534"/>
            <a:ext cx="7721357" cy="3960440"/>
          </a:xfrm>
          <a:prstGeom prst="rect">
            <a:avLst/>
          </a:prstGeom>
          <a:noFill/>
          <a:ln>
            <a:noFill/>
          </a:ln>
        </p:spPr>
      </p:pic>
    </p:spTree>
    <p:extLst>
      <p:ext uri="{BB962C8B-B14F-4D97-AF65-F5344CB8AC3E}">
        <p14:creationId xmlns:p14="http://schemas.microsoft.com/office/powerpoint/2010/main" val="26342162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6152</TotalTime>
  <Words>1481</Words>
  <Application>Microsoft Office PowerPoint</Application>
  <PresentationFormat>全屏显示(16:9)</PresentationFormat>
  <Paragraphs>242</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LilyUPC</vt:lpstr>
      <vt:lpstr>等线</vt:lpstr>
      <vt:lpstr>方正兰亭纤黑简体</vt:lpstr>
      <vt:lpstr>宋体</vt:lpstr>
      <vt:lpstr>微软雅黑</vt:lpstr>
      <vt:lpstr>微软雅黑 Light</vt:lpstr>
      <vt:lpstr>Arial</vt:lpstr>
      <vt:lpstr>Calibri</vt:lpstr>
      <vt:lpstr>Wingdings</vt:lpstr>
      <vt:lpstr>第一PPT：WWW.1PPT.COM​</vt:lpstr>
      <vt:lpstr>PowerPoint 演示文稿</vt:lpstr>
      <vt:lpstr>PowerPoint 演示文稿</vt:lpstr>
      <vt:lpstr>PowerPoint 演示文稿</vt:lpstr>
      <vt:lpstr>众包服务平台</vt:lpstr>
      <vt:lpstr>众包服务平台——服务流程</vt:lpstr>
      <vt:lpstr>众包服务平台——项目管理</vt:lpstr>
      <vt:lpstr>众包服务平台——元数据管理</vt:lpstr>
      <vt:lpstr>众包服务平台——任务加工</vt:lpstr>
      <vt:lpstr>众包服务平台——任务加工</vt:lpstr>
      <vt:lpstr>众包服务平台——任务加工</vt:lpstr>
      <vt:lpstr>众包服务平台——截图</vt:lpstr>
      <vt:lpstr>众包服务平台——任务统计</vt:lpstr>
      <vt:lpstr>PowerPoint 演示文稿</vt:lpstr>
      <vt:lpstr>基础服务平台（组成）</vt:lpstr>
      <vt:lpstr>基础服务平台（需求）</vt:lpstr>
      <vt:lpstr>基础服务平台（数据框架功能）</vt:lpstr>
      <vt:lpstr>基础服务平台（数据框架特点）</vt:lpstr>
      <vt:lpstr>基础服务平台（数据框架发展）</vt:lpstr>
      <vt:lpstr>基础服务平台（文章类型管理）</vt:lpstr>
      <vt:lpstr>基础服务平台（文献类型管理）</vt:lpstr>
      <vt:lpstr>基础服务平台（文献分类管理）</vt:lpstr>
      <vt:lpstr>基础服务平台（文献字段）</vt:lpstr>
      <vt:lpstr>基础服务平台（SOLR字段）</vt:lpstr>
      <vt:lpstr>基础服务平台（检索字段管理）</vt:lpstr>
      <vt:lpstr>基础服务平台（聚类字段管理）</vt:lpstr>
      <vt:lpstr>基础服务平台（SOLR数据版本管理）</vt:lpstr>
      <vt:lpstr>基础服务平台（学科分类管理）</vt:lpstr>
      <vt:lpstr>基础服务平台（产品管理）</vt:lpstr>
      <vt:lpstr>基础服务平台（产品分类管理）</vt:lpstr>
      <vt:lpstr>基础服务平台（产品管理）</vt:lpstr>
      <vt:lpstr>基础服务平台（产品权限管理）</vt:lpstr>
      <vt:lpstr>PowerPoint 演示文稿</vt:lpstr>
      <vt:lpstr>镜像站服务架构</vt:lpstr>
      <vt:lpstr>产品形式</vt:lpstr>
      <vt:lpstr>镜像站（镜像站管理工具）</vt:lpstr>
      <vt:lpstr>镜像站（镜像站客户端服务）</vt:lpstr>
      <vt:lpstr>镜像站（镜像站客户端服务）</vt:lpstr>
      <vt:lpstr>镜像站（镜像站客户端服务）</vt:lpstr>
      <vt:lpstr>镜像站（镜像站客户端服务）</vt:lpstr>
      <vt:lpstr>镜像站（镜像站客户端服务）</vt:lpstr>
      <vt:lpstr>镜像站（镜像站客户端服务）</vt:lpstr>
      <vt:lpstr>镜像站（镜像站客户端服务）</vt:lpstr>
      <vt:lpstr>PowerPoint 演示文稿</vt:lpstr>
      <vt:lpstr>项目总结</vt:lpstr>
      <vt:lpstr>PowerPoint 演示文稿</vt:lpstr>
      <vt:lpstr>未来发展</vt:lpstr>
      <vt:lpstr>PowerPoint 演示文稿</vt:lpstr>
    </vt:vector>
  </TitlesOfParts>
  <Company>第一PPT模板网-WWW.1PPT.COM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simon.hj.song</cp:lastModifiedBy>
  <cp:revision>369</cp:revision>
  <dcterms:created xsi:type="dcterms:W3CDTF">2015-04-24T01:01:13Z</dcterms:created>
  <dcterms:modified xsi:type="dcterms:W3CDTF">2016-11-10T08:26:51Z</dcterms:modified>
</cp:coreProperties>
</file>